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4" r:id="rId2"/>
  </p:sldMasterIdLst>
  <p:notesMasterIdLst>
    <p:notesMasterId r:id="rId25"/>
  </p:notesMasterIdLst>
  <p:handoutMasterIdLst>
    <p:handoutMasterId r:id="rId26"/>
  </p:handoutMasterIdLst>
  <p:sldIdLst>
    <p:sldId id="326" r:id="rId3"/>
    <p:sldId id="415" r:id="rId4"/>
    <p:sldId id="324" r:id="rId5"/>
    <p:sldId id="426" r:id="rId6"/>
    <p:sldId id="424" r:id="rId7"/>
    <p:sldId id="425" r:id="rId8"/>
    <p:sldId id="327" r:id="rId9"/>
    <p:sldId id="399" r:id="rId10"/>
    <p:sldId id="404" r:id="rId11"/>
    <p:sldId id="416" r:id="rId12"/>
    <p:sldId id="405" r:id="rId13"/>
    <p:sldId id="414" r:id="rId14"/>
    <p:sldId id="406" r:id="rId15"/>
    <p:sldId id="407" r:id="rId16"/>
    <p:sldId id="409" r:id="rId17"/>
    <p:sldId id="410" r:id="rId18"/>
    <p:sldId id="408" r:id="rId19"/>
    <p:sldId id="360" r:id="rId20"/>
    <p:sldId id="413" r:id="rId21"/>
    <p:sldId id="411" r:id="rId22"/>
    <p:sldId id="338" r:id="rId23"/>
    <p:sldId id="427" r:id="rId24"/>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42" userDrawn="1">
          <p15:clr>
            <a:srgbClr val="A4A3A4"/>
          </p15:clr>
        </p15:guide>
        <p15:guide id="2" pos="216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ukat.ali"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84545" autoAdjust="0"/>
  </p:normalViewPr>
  <p:slideViewPr>
    <p:cSldViewPr>
      <p:cViewPr varScale="1">
        <p:scale>
          <a:sx n="58" d="100"/>
          <a:sy n="58" d="100"/>
        </p:scale>
        <p:origin x="1662" y="78"/>
      </p:cViewPr>
      <p:guideLst>
        <p:guide orient="horz" pos="2160"/>
        <p:guide pos="2880"/>
      </p:guideLst>
    </p:cSldViewPr>
  </p:slideViewPr>
  <p:outlineViewPr>
    <p:cViewPr>
      <p:scale>
        <a:sx n="33" d="100"/>
        <a:sy n="33" d="100"/>
      </p:scale>
      <p:origin x="0" y="-1375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714" y="-6108"/>
      </p:cViewPr>
      <p:guideLst>
        <p:guide orient="horz" pos="3042"/>
        <p:guide pos="216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53E9A0-C8A3-435C-89B8-C1FF6CADE671}"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97F0EA9F-78F5-442A-A43F-89D5E748F26C}">
      <dgm:prSet phldrT="[Text]"/>
      <dgm:spPr/>
      <dgm:t>
        <a:bodyPr/>
        <a:lstStyle/>
        <a:p>
          <a:r>
            <a:rPr lang="en-US" dirty="0" smtClean="0"/>
            <a:t>Foundation</a:t>
          </a:r>
        </a:p>
      </dgm:t>
    </dgm:pt>
    <dgm:pt modelId="{D5C545A7-49B1-4D36-90C9-AE8EEFD7E083}" type="parTrans" cxnId="{6041B131-E270-4CB4-AE6C-8E4FE934412F}">
      <dgm:prSet/>
      <dgm:spPr/>
      <dgm:t>
        <a:bodyPr/>
        <a:lstStyle/>
        <a:p>
          <a:endParaRPr lang="en-US"/>
        </a:p>
      </dgm:t>
    </dgm:pt>
    <dgm:pt modelId="{54681049-73C3-4EFE-BCA2-C4F32D0EC53E}" type="sibTrans" cxnId="{6041B131-E270-4CB4-AE6C-8E4FE934412F}">
      <dgm:prSet/>
      <dgm:spPr/>
      <dgm:t>
        <a:bodyPr/>
        <a:lstStyle/>
        <a:p>
          <a:endParaRPr lang="en-US"/>
        </a:p>
      </dgm:t>
    </dgm:pt>
    <dgm:pt modelId="{8CB4CE00-5670-4F9A-BDA1-3F78E66C74E9}">
      <dgm:prSet phldrT="[Text]"/>
      <dgm:spPr/>
      <dgm:t>
        <a:bodyPr/>
        <a:lstStyle/>
        <a:p>
          <a:r>
            <a:rPr lang="en-US" dirty="0" smtClean="0"/>
            <a:t>Supporting Components</a:t>
          </a:r>
          <a:endParaRPr lang="en-US" dirty="0"/>
        </a:p>
      </dgm:t>
    </dgm:pt>
    <dgm:pt modelId="{8C891839-69D4-4026-841E-10F88BCECED5}" type="parTrans" cxnId="{E9F5A3C4-B242-4068-B836-F4EBA3D457BE}">
      <dgm:prSet/>
      <dgm:spPr/>
      <dgm:t>
        <a:bodyPr/>
        <a:lstStyle/>
        <a:p>
          <a:endParaRPr lang="en-US"/>
        </a:p>
      </dgm:t>
    </dgm:pt>
    <dgm:pt modelId="{C9CE8520-0096-4B12-8F66-6B71362288E7}" type="sibTrans" cxnId="{E9F5A3C4-B242-4068-B836-F4EBA3D457BE}">
      <dgm:prSet/>
      <dgm:spPr/>
      <dgm:t>
        <a:bodyPr/>
        <a:lstStyle/>
        <a:p>
          <a:endParaRPr lang="en-US"/>
        </a:p>
      </dgm:t>
    </dgm:pt>
    <dgm:pt modelId="{DCB0C4F9-6719-4D98-928D-AC92D88A4174}">
      <dgm:prSet phldrT="[Text]" custT="1"/>
      <dgm:spPr/>
      <dgm:t>
        <a:bodyPr/>
        <a:lstStyle/>
        <a:p>
          <a:r>
            <a:rPr lang="en-US" sz="2800" dirty="0" smtClean="0"/>
            <a:t>Mission Statement</a:t>
          </a:r>
          <a:endParaRPr lang="en-US" sz="2800" dirty="0"/>
        </a:p>
      </dgm:t>
    </dgm:pt>
    <dgm:pt modelId="{A04334E0-C1C0-4BC9-A3AE-82EC2D9E54F6}" type="parTrans" cxnId="{68389159-2C20-4C0C-B2EC-A9E43ADBC820}">
      <dgm:prSet/>
      <dgm:spPr/>
      <dgm:t>
        <a:bodyPr/>
        <a:lstStyle/>
        <a:p>
          <a:endParaRPr lang="en-US"/>
        </a:p>
      </dgm:t>
    </dgm:pt>
    <dgm:pt modelId="{6B4E9D2B-4AA9-4D66-BBBF-F4FA561F03E4}" type="sibTrans" cxnId="{68389159-2C20-4C0C-B2EC-A9E43ADBC820}">
      <dgm:prSet/>
      <dgm:spPr/>
      <dgm:t>
        <a:bodyPr/>
        <a:lstStyle/>
        <a:p>
          <a:endParaRPr lang="en-US"/>
        </a:p>
      </dgm:t>
    </dgm:pt>
    <dgm:pt modelId="{853CB38C-40FC-454B-9DFC-57EB97F19CF7}">
      <dgm:prSet phldrT="[Text]" custT="1"/>
      <dgm:spPr/>
      <dgm:t>
        <a:bodyPr/>
        <a:lstStyle/>
        <a:p>
          <a:r>
            <a:rPr lang="en-US" sz="2800" dirty="0" smtClean="0"/>
            <a:t>Values</a:t>
          </a:r>
          <a:endParaRPr lang="en-US" sz="2800" dirty="0"/>
        </a:p>
      </dgm:t>
    </dgm:pt>
    <dgm:pt modelId="{AFB95286-841F-40B1-B9C6-9116796ADD81}" type="parTrans" cxnId="{5DB2E8E7-6246-4016-A98E-8110E7E345A5}">
      <dgm:prSet/>
      <dgm:spPr/>
      <dgm:t>
        <a:bodyPr/>
        <a:lstStyle/>
        <a:p>
          <a:endParaRPr lang="en-US"/>
        </a:p>
      </dgm:t>
    </dgm:pt>
    <dgm:pt modelId="{F79D68E5-C8E3-4F42-BAAF-BD0BF1F40C3D}" type="sibTrans" cxnId="{5DB2E8E7-6246-4016-A98E-8110E7E345A5}">
      <dgm:prSet/>
      <dgm:spPr/>
      <dgm:t>
        <a:bodyPr/>
        <a:lstStyle/>
        <a:p>
          <a:endParaRPr lang="en-US"/>
        </a:p>
      </dgm:t>
    </dgm:pt>
    <dgm:pt modelId="{310430F8-9C45-40AF-A3D5-91C4D8F48FBE}">
      <dgm:prSet phldrT="[Text]" custT="1"/>
      <dgm:spPr/>
      <dgm:t>
        <a:bodyPr/>
        <a:lstStyle/>
        <a:p>
          <a:r>
            <a:rPr lang="en-US" sz="2800" dirty="0" smtClean="0"/>
            <a:t>Institutional Goals</a:t>
          </a:r>
          <a:endParaRPr lang="en-US" sz="2800" dirty="0"/>
        </a:p>
      </dgm:t>
    </dgm:pt>
    <dgm:pt modelId="{318EF7B6-9237-4A7E-8176-20C57B700E34}" type="parTrans" cxnId="{4D081FF2-3E67-46DD-904B-834D1D02A33D}">
      <dgm:prSet/>
      <dgm:spPr/>
      <dgm:t>
        <a:bodyPr/>
        <a:lstStyle/>
        <a:p>
          <a:endParaRPr lang="en-US"/>
        </a:p>
      </dgm:t>
    </dgm:pt>
    <dgm:pt modelId="{C1A8E713-0115-485C-9A7C-B3EB46E7264C}" type="sibTrans" cxnId="{4D081FF2-3E67-46DD-904B-834D1D02A33D}">
      <dgm:prSet/>
      <dgm:spPr/>
      <dgm:t>
        <a:bodyPr/>
        <a:lstStyle/>
        <a:p>
          <a:endParaRPr lang="en-US"/>
        </a:p>
      </dgm:t>
    </dgm:pt>
    <dgm:pt modelId="{A90703F8-DF09-43E0-B8E1-FA2A9F0D4552}">
      <dgm:prSet phldrT="[Text]"/>
      <dgm:spPr/>
      <dgm:t>
        <a:bodyPr/>
        <a:lstStyle/>
        <a:p>
          <a:r>
            <a:rPr lang="en-US" dirty="0" smtClean="0"/>
            <a:t>Strategic Plan</a:t>
          </a:r>
          <a:endParaRPr lang="en-US" dirty="0"/>
        </a:p>
      </dgm:t>
    </dgm:pt>
    <dgm:pt modelId="{1CCB6F2E-0481-49BC-B7F8-0B0D436723DE}" type="parTrans" cxnId="{B9A48309-5D4B-4CCC-A8E3-ABC9ACC4172E}">
      <dgm:prSet/>
      <dgm:spPr/>
      <dgm:t>
        <a:bodyPr/>
        <a:lstStyle/>
        <a:p>
          <a:endParaRPr lang="en-US"/>
        </a:p>
      </dgm:t>
    </dgm:pt>
    <dgm:pt modelId="{CF54D81F-AA4B-4FAA-BDE8-3FA79DF13258}" type="sibTrans" cxnId="{B9A48309-5D4B-4CCC-A8E3-ABC9ACC4172E}">
      <dgm:prSet/>
      <dgm:spPr/>
      <dgm:t>
        <a:bodyPr/>
        <a:lstStyle/>
        <a:p>
          <a:endParaRPr lang="en-US"/>
        </a:p>
      </dgm:t>
    </dgm:pt>
    <dgm:pt modelId="{92E9DEAD-51FE-4192-BF4B-CB49339A5F6F}">
      <dgm:prSet phldrT="[Text]" custT="1"/>
      <dgm:spPr/>
      <dgm:t>
        <a:bodyPr/>
        <a:lstStyle/>
        <a:p>
          <a:r>
            <a:rPr lang="en-US" sz="2800" dirty="0" smtClean="0"/>
            <a:t>Implementation Plan</a:t>
          </a:r>
          <a:endParaRPr lang="en-US" sz="2800" dirty="0"/>
        </a:p>
      </dgm:t>
    </dgm:pt>
    <dgm:pt modelId="{A92B90D8-5957-4400-BE0B-102BDAFC1A2C}" type="parTrans" cxnId="{65E1E7C5-7FBE-4E07-866D-3693681A5077}">
      <dgm:prSet/>
      <dgm:spPr/>
      <dgm:t>
        <a:bodyPr/>
        <a:lstStyle/>
        <a:p>
          <a:endParaRPr lang="en-US"/>
        </a:p>
      </dgm:t>
    </dgm:pt>
    <dgm:pt modelId="{A6899286-055A-4E21-8472-2F97ECD93924}" type="sibTrans" cxnId="{65E1E7C5-7FBE-4E07-866D-3693681A5077}">
      <dgm:prSet/>
      <dgm:spPr/>
      <dgm:t>
        <a:bodyPr/>
        <a:lstStyle/>
        <a:p>
          <a:endParaRPr lang="en-US"/>
        </a:p>
      </dgm:t>
    </dgm:pt>
    <dgm:pt modelId="{B5987EBF-E33D-41D6-8365-8D084A4791AB}">
      <dgm:prSet phldrT="[Text]" custT="1"/>
      <dgm:spPr/>
      <dgm:t>
        <a:bodyPr/>
        <a:lstStyle/>
        <a:p>
          <a:r>
            <a:rPr lang="en-US" sz="2800" dirty="0" smtClean="0"/>
            <a:t>Goals and Objectives</a:t>
          </a:r>
          <a:endParaRPr lang="en-US" sz="2800" dirty="0"/>
        </a:p>
      </dgm:t>
    </dgm:pt>
    <dgm:pt modelId="{1E04C6C3-6DB9-474F-8BBC-9C2501E9C113}" type="parTrans" cxnId="{AB453A45-B3F5-4D97-BF9C-9E19028C50E6}">
      <dgm:prSet/>
      <dgm:spPr/>
      <dgm:t>
        <a:bodyPr/>
        <a:lstStyle/>
        <a:p>
          <a:endParaRPr lang="en-US"/>
        </a:p>
      </dgm:t>
    </dgm:pt>
    <dgm:pt modelId="{C0791C41-9B48-4ECF-A250-3E789E060530}" type="sibTrans" cxnId="{AB453A45-B3F5-4D97-BF9C-9E19028C50E6}">
      <dgm:prSet/>
      <dgm:spPr/>
      <dgm:t>
        <a:bodyPr/>
        <a:lstStyle/>
        <a:p>
          <a:endParaRPr lang="en-US"/>
        </a:p>
      </dgm:t>
    </dgm:pt>
    <dgm:pt modelId="{AC53145A-4FB3-4AE5-AA01-69BAF417E6D9}">
      <dgm:prSet phldrT="[Text]" custT="1"/>
      <dgm:spPr/>
      <dgm:t>
        <a:bodyPr/>
        <a:lstStyle/>
        <a:p>
          <a:r>
            <a:rPr lang="en-US" sz="2800" dirty="0" smtClean="0"/>
            <a:t>Vision</a:t>
          </a:r>
          <a:endParaRPr lang="en-US" sz="2800" dirty="0"/>
        </a:p>
      </dgm:t>
    </dgm:pt>
    <dgm:pt modelId="{0608B33B-6EB3-40E4-8FCB-1649E6054FEF}" type="parTrans" cxnId="{51BC2F10-B6C5-48B0-A0C8-F351BD7E2501}">
      <dgm:prSet/>
      <dgm:spPr/>
      <dgm:t>
        <a:bodyPr/>
        <a:lstStyle/>
        <a:p>
          <a:endParaRPr lang="en-US"/>
        </a:p>
      </dgm:t>
    </dgm:pt>
    <dgm:pt modelId="{3BF2D8CF-BC3C-4F66-9FC4-90B4CB3CD031}" type="sibTrans" cxnId="{51BC2F10-B6C5-48B0-A0C8-F351BD7E2501}">
      <dgm:prSet/>
      <dgm:spPr/>
      <dgm:t>
        <a:bodyPr/>
        <a:lstStyle/>
        <a:p>
          <a:endParaRPr lang="en-US"/>
        </a:p>
      </dgm:t>
    </dgm:pt>
    <dgm:pt modelId="{EA2F3A98-99C2-48E2-A90F-8AEA2246A3C1}" type="pres">
      <dgm:prSet presAssocID="{A053E9A0-C8A3-435C-89B8-C1FF6CADE671}" presName="Name0" presStyleCnt="0">
        <dgm:presLayoutVars>
          <dgm:dir/>
          <dgm:animLvl val="lvl"/>
          <dgm:resizeHandles val="exact"/>
        </dgm:presLayoutVars>
      </dgm:prSet>
      <dgm:spPr/>
      <dgm:t>
        <a:bodyPr/>
        <a:lstStyle/>
        <a:p>
          <a:endParaRPr lang="en-US"/>
        </a:p>
      </dgm:t>
    </dgm:pt>
    <dgm:pt modelId="{4EBB1F8B-BC31-4C30-896D-144CCA5D3ABD}" type="pres">
      <dgm:prSet presAssocID="{97F0EA9F-78F5-442A-A43F-89D5E748F26C}" presName="linNode" presStyleCnt="0"/>
      <dgm:spPr/>
      <dgm:t>
        <a:bodyPr/>
        <a:lstStyle/>
        <a:p>
          <a:endParaRPr lang="en-US"/>
        </a:p>
      </dgm:t>
    </dgm:pt>
    <dgm:pt modelId="{5F2385CD-BE1F-4B7E-9CBE-304908BB77AD}" type="pres">
      <dgm:prSet presAssocID="{97F0EA9F-78F5-442A-A43F-89D5E748F26C}" presName="parentText" presStyleLbl="node1" presStyleIdx="0" presStyleCnt="3">
        <dgm:presLayoutVars>
          <dgm:chMax val="1"/>
          <dgm:bulletEnabled val="1"/>
        </dgm:presLayoutVars>
      </dgm:prSet>
      <dgm:spPr/>
      <dgm:t>
        <a:bodyPr/>
        <a:lstStyle/>
        <a:p>
          <a:endParaRPr lang="en-US"/>
        </a:p>
      </dgm:t>
    </dgm:pt>
    <dgm:pt modelId="{302C1B45-43AF-421F-A9E8-5D311FB27F26}" type="pres">
      <dgm:prSet presAssocID="{97F0EA9F-78F5-442A-A43F-89D5E748F26C}" presName="descendantText" presStyleLbl="alignAccFollowNode1" presStyleIdx="0" presStyleCnt="3">
        <dgm:presLayoutVars>
          <dgm:bulletEnabled val="1"/>
        </dgm:presLayoutVars>
      </dgm:prSet>
      <dgm:spPr/>
      <dgm:t>
        <a:bodyPr/>
        <a:lstStyle/>
        <a:p>
          <a:endParaRPr lang="en-US"/>
        </a:p>
      </dgm:t>
    </dgm:pt>
    <dgm:pt modelId="{8896C089-B369-49D8-910B-CAB04E2E2224}" type="pres">
      <dgm:prSet presAssocID="{54681049-73C3-4EFE-BCA2-C4F32D0EC53E}" presName="sp" presStyleCnt="0"/>
      <dgm:spPr/>
      <dgm:t>
        <a:bodyPr/>
        <a:lstStyle/>
        <a:p>
          <a:endParaRPr lang="en-US"/>
        </a:p>
      </dgm:t>
    </dgm:pt>
    <dgm:pt modelId="{D11D7C93-FFCD-4370-BBF0-636B90DFBBBF}" type="pres">
      <dgm:prSet presAssocID="{8CB4CE00-5670-4F9A-BDA1-3F78E66C74E9}" presName="linNode" presStyleCnt="0"/>
      <dgm:spPr/>
      <dgm:t>
        <a:bodyPr/>
        <a:lstStyle/>
        <a:p>
          <a:endParaRPr lang="en-US"/>
        </a:p>
      </dgm:t>
    </dgm:pt>
    <dgm:pt modelId="{08529C5C-AFD4-43D6-A886-943F46EB6C88}" type="pres">
      <dgm:prSet presAssocID="{8CB4CE00-5670-4F9A-BDA1-3F78E66C74E9}" presName="parentText" presStyleLbl="node1" presStyleIdx="1" presStyleCnt="3">
        <dgm:presLayoutVars>
          <dgm:chMax val="1"/>
          <dgm:bulletEnabled val="1"/>
        </dgm:presLayoutVars>
      </dgm:prSet>
      <dgm:spPr/>
      <dgm:t>
        <a:bodyPr/>
        <a:lstStyle/>
        <a:p>
          <a:endParaRPr lang="en-US"/>
        </a:p>
      </dgm:t>
    </dgm:pt>
    <dgm:pt modelId="{1000BEB8-72FE-4F19-8B80-F0644034B1B0}" type="pres">
      <dgm:prSet presAssocID="{8CB4CE00-5670-4F9A-BDA1-3F78E66C74E9}" presName="descendantText" presStyleLbl="alignAccFollowNode1" presStyleIdx="1" presStyleCnt="3">
        <dgm:presLayoutVars>
          <dgm:bulletEnabled val="1"/>
        </dgm:presLayoutVars>
      </dgm:prSet>
      <dgm:spPr/>
      <dgm:t>
        <a:bodyPr/>
        <a:lstStyle/>
        <a:p>
          <a:endParaRPr lang="en-US"/>
        </a:p>
      </dgm:t>
    </dgm:pt>
    <dgm:pt modelId="{2EAA8D60-92BB-46BB-BB98-FAA210FA9E60}" type="pres">
      <dgm:prSet presAssocID="{C9CE8520-0096-4B12-8F66-6B71362288E7}" presName="sp" presStyleCnt="0"/>
      <dgm:spPr/>
      <dgm:t>
        <a:bodyPr/>
        <a:lstStyle/>
        <a:p>
          <a:endParaRPr lang="en-US"/>
        </a:p>
      </dgm:t>
    </dgm:pt>
    <dgm:pt modelId="{CF8BB556-9044-4CF4-A7FC-EE320B9999EA}" type="pres">
      <dgm:prSet presAssocID="{A90703F8-DF09-43E0-B8E1-FA2A9F0D4552}" presName="linNode" presStyleCnt="0"/>
      <dgm:spPr/>
      <dgm:t>
        <a:bodyPr/>
        <a:lstStyle/>
        <a:p>
          <a:endParaRPr lang="en-US"/>
        </a:p>
      </dgm:t>
    </dgm:pt>
    <dgm:pt modelId="{3FD4ABA1-FEB7-496A-9344-0FE49BD568C2}" type="pres">
      <dgm:prSet presAssocID="{A90703F8-DF09-43E0-B8E1-FA2A9F0D4552}" presName="parentText" presStyleLbl="node1" presStyleIdx="2" presStyleCnt="3">
        <dgm:presLayoutVars>
          <dgm:chMax val="1"/>
          <dgm:bulletEnabled val="1"/>
        </dgm:presLayoutVars>
      </dgm:prSet>
      <dgm:spPr/>
      <dgm:t>
        <a:bodyPr/>
        <a:lstStyle/>
        <a:p>
          <a:endParaRPr lang="en-US"/>
        </a:p>
      </dgm:t>
    </dgm:pt>
    <dgm:pt modelId="{35A20ADA-387C-472C-80CA-8EAE8A509198}" type="pres">
      <dgm:prSet presAssocID="{A90703F8-DF09-43E0-B8E1-FA2A9F0D4552}" presName="descendantText" presStyleLbl="alignAccFollowNode1" presStyleIdx="2" presStyleCnt="3">
        <dgm:presLayoutVars>
          <dgm:bulletEnabled val="1"/>
        </dgm:presLayoutVars>
      </dgm:prSet>
      <dgm:spPr/>
      <dgm:t>
        <a:bodyPr/>
        <a:lstStyle/>
        <a:p>
          <a:endParaRPr lang="en-US"/>
        </a:p>
      </dgm:t>
    </dgm:pt>
  </dgm:ptLst>
  <dgm:cxnLst>
    <dgm:cxn modelId="{0F84806B-C299-49ED-84DF-B9AA777485D6}" type="presOf" srcId="{92E9DEAD-51FE-4192-BF4B-CB49339A5F6F}" destId="{35A20ADA-387C-472C-80CA-8EAE8A509198}" srcOrd="0" destOrd="1" presId="urn:microsoft.com/office/officeart/2005/8/layout/vList5"/>
    <dgm:cxn modelId="{1715344D-4F4B-4CFC-BD42-7E812F01AA08}" type="presOf" srcId="{AC53145A-4FB3-4AE5-AA01-69BAF417E6D9}" destId="{1000BEB8-72FE-4F19-8B80-F0644034B1B0}" srcOrd="0" destOrd="2" presId="urn:microsoft.com/office/officeart/2005/8/layout/vList5"/>
    <dgm:cxn modelId="{6041B131-E270-4CB4-AE6C-8E4FE934412F}" srcId="{A053E9A0-C8A3-435C-89B8-C1FF6CADE671}" destId="{97F0EA9F-78F5-442A-A43F-89D5E748F26C}" srcOrd="0" destOrd="0" parTransId="{D5C545A7-49B1-4D36-90C9-AE8EEFD7E083}" sibTransId="{54681049-73C3-4EFE-BCA2-C4F32D0EC53E}"/>
    <dgm:cxn modelId="{F6AEC047-B3BF-4B20-BBAB-286CE6769B6A}" type="presOf" srcId="{8CB4CE00-5670-4F9A-BDA1-3F78E66C74E9}" destId="{08529C5C-AFD4-43D6-A886-943F46EB6C88}" srcOrd="0" destOrd="0" presId="urn:microsoft.com/office/officeart/2005/8/layout/vList5"/>
    <dgm:cxn modelId="{68389159-2C20-4C0C-B2EC-A9E43ADBC820}" srcId="{97F0EA9F-78F5-442A-A43F-89D5E748F26C}" destId="{DCB0C4F9-6719-4D98-928D-AC92D88A4174}" srcOrd="0" destOrd="0" parTransId="{A04334E0-C1C0-4BC9-A3AE-82EC2D9E54F6}" sibTransId="{6B4E9D2B-4AA9-4D66-BBBF-F4FA561F03E4}"/>
    <dgm:cxn modelId="{D3DBE5A0-C110-4371-960D-FF3E388C3496}" type="presOf" srcId="{853CB38C-40FC-454B-9DFC-57EB97F19CF7}" destId="{1000BEB8-72FE-4F19-8B80-F0644034B1B0}" srcOrd="0" destOrd="0" presId="urn:microsoft.com/office/officeart/2005/8/layout/vList5"/>
    <dgm:cxn modelId="{E274BF96-5534-4552-BA5F-34746B81FC92}" type="presOf" srcId="{DCB0C4F9-6719-4D98-928D-AC92D88A4174}" destId="{302C1B45-43AF-421F-A9E8-5D311FB27F26}" srcOrd="0" destOrd="0" presId="urn:microsoft.com/office/officeart/2005/8/layout/vList5"/>
    <dgm:cxn modelId="{3ADEC9D0-6442-4347-9598-9FF151B7D22C}" type="presOf" srcId="{A90703F8-DF09-43E0-B8E1-FA2A9F0D4552}" destId="{3FD4ABA1-FEB7-496A-9344-0FE49BD568C2}" srcOrd="0" destOrd="0" presId="urn:microsoft.com/office/officeart/2005/8/layout/vList5"/>
    <dgm:cxn modelId="{FA70D63D-1365-4998-8397-3182C22A891B}" type="presOf" srcId="{A053E9A0-C8A3-435C-89B8-C1FF6CADE671}" destId="{EA2F3A98-99C2-48E2-A90F-8AEA2246A3C1}" srcOrd="0" destOrd="0" presId="urn:microsoft.com/office/officeart/2005/8/layout/vList5"/>
    <dgm:cxn modelId="{A1B36FFB-E158-4D80-88AD-8F4765D04064}" type="presOf" srcId="{97F0EA9F-78F5-442A-A43F-89D5E748F26C}" destId="{5F2385CD-BE1F-4B7E-9CBE-304908BB77AD}" srcOrd="0" destOrd="0" presId="urn:microsoft.com/office/officeart/2005/8/layout/vList5"/>
    <dgm:cxn modelId="{E9F5A3C4-B242-4068-B836-F4EBA3D457BE}" srcId="{A053E9A0-C8A3-435C-89B8-C1FF6CADE671}" destId="{8CB4CE00-5670-4F9A-BDA1-3F78E66C74E9}" srcOrd="1" destOrd="0" parTransId="{8C891839-69D4-4026-841E-10F88BCECED5}" sibTransId="{C9CE8520-0096-4B12-8F66-6B71362288E7}"/>
    <dgm:cxn modelId="{AB453A45-B3F5-4D97-BF9C-9E19028C50E6}" srcId="{A90703F8-DF09-43E0-B8E1-FA2A9F0D4552}" destId="{B5987EBF-E33D-41D6-8365-8D084A4791AB}" srcOrd="0" destOrd="0" parTransId="{1E04C6C3-6DB9-474F-8BBC-9C2501E9C113}" sibTransId="{C0791C41-9B48-4ECF-A250-3E789E060530}"/>
    <dgm:cxn modelId="{4D081FF2-3E67-46DD-904B-834D1D02A33D}" srcId="{8CB4CE00-5670-4F9A-BDA1-3F78E66C74E9}" destId="{310430F8-9C45-40AF-A3D5-91C4D8F48FBE}" srcOrd="1" destOrd="0" parTransId="{318EF7B6-9237-4A7E-8176-20C57B700E34}" sibTransId="{C1A8E713-0115-485C-9A7C-B3EB46E7264C}"/>
    <dgm:cxn modelId="{51BC2F10-B6C5-48B0-A0C8-F351BD7E2501}" srcId="{8CB4CE00-5670-4F9A-BDA1-3F78E66C74E9}" destId="{AC53145A-4FB3-4AE5-AA01-69BAF417E6D9}" srcOrd="2" destOrd="0" parTransId="{0608B33B-6EB3-40E4-8FCB-1649E6054FEF}" sibTransId="{3BF2D8CF-BC3C-4F66-9FC4-90B4CB3CD031}"/>
    <dgm:cxn modelId="{515287E6-3AA3-46D4-BABC-E3B92EF38540}" type="presOf" srcId="{B5987EBF-E33D-41D6-8365-8D084A4791AB}" destId="{35A20ADA-387C-472C-80CA-8EAE8A509198}" srcOrd="0" destOrd="0" presId="urn:microsoft.com/office/officeart/2005/8/layout/vList5"/>
    <dgm:cxn modelId="{B1A166EC-39EA-4D77-A7EF-E85B94E8F790}" type="presOf" srcId="{310430F8-9C45-40AF-A3D5-91C4D8F48FBE}" destId="{1000BEB8-72FE-4F19-8B80-F0644034B1B0}" srcOrd="0" destOrd="1" presId="urn:microsoft.com/office/officeart/2005/8/layout/vList5"/>
    <dgm:cxn modelId="{5DB2E8E7-6246-4016-A98E-8110E7E345A5}" srcId="{8CB4CE00-5670-4F9A-BDA1-3F78E66C74E9}" destId="{853CB38C-40FC-454B-9DFC-57EB97F19CF7}" srcOrd="0" destOrd="0" parTransId="{AFB95286-841F-40B1-B9C6-9116796ADD81}" sibTransId="{F79D68E5-C8E3-4F42-BAAF-BD0BF1F40C3D}"/>
    <dgm:cxn modelId="{B9A48309-5D4B-4CCC-A8E3-ABC9ACC4172E}" srcId="{A053E9A0-C8A3-435C-89B8-C1FF6CADE671}" destId="{A90703F8-DF09-43E0-B8E1-FA2A9F0D4552}" srcOrd="2" destOrd="0" parTransId="{1CCB6F2E-0481-49BC-B7F8-0B0D436723DE}" sibTransId="{CF54D81F-AA4B-4FAA-BDE8-3FA79DF13258}"/>
    <dgm:cxn modelId="{65E1E7C5-7FBE-4E07-866D-3693681A5077}" srcId="{A90703F8-DF09-43E0-B8E1-FA2A9F0D4552}" destId="{92E9DEAD-51FE-4192-BF4B-CB49339A5F6F}" srcOrd="1" destOrd="0" parTransId="{A92B90D8-5957-4400-BE0B-102BDAFC1A2C}" sibTransId="{A6899286-055A-4E21-8472-2F97ECD93924}"/>
    <dgm:cxn modelId="{8B3BABE3-F9A9-4FD2-BD1F-BBAA6124F5B6}" type="presParOf" srcId="{EA2F3A98-99C2-48E2-A90F-8AEA2246A3C1}" destId="{4EBB1F8B-BC31-4C30-896D-144CCA5D3ABD}" srcOrd="0" destOrd="0" presId="urn:microsoft.com/office/officeart/2005/8/layout/vList5"/>
    <dgm:cxn modelId="{BC920E64-E15B-41AB-A02E-3FAB6894116E}" type="presParOf" srcId="{4EBB1F8B-BC31-4C30-896D-144CCA5D3ABD}" destId="{5F2385CD-BE1F-4B7E-9CBE-304908BB77AD}" srcOrd="0" destOrd="0" presId="urn:microsoft.com/office/officeart/2005/8/layout/vList5"/>
    <dgm:cxn modelId="{A60DDC0B-622C-436C-9391-6C2EC4AEA6AF}" type="presParOf" srcId="{4EBB1F8B-BC31-4C30-896D-144CCA5D3ABD}" destId="{302C1B45-43AF-421F-A9E8-5D311FB27F26}" srcOrd="1" destOrd="0" presId="urn:microsoft.com/office/officeart/2005/8/layout/vList5"/>
    <dgm:cxn modelId="{091D0C26-48AE-4BB9-8116-B58292F77DD6}" type="presParOf" srcId="{EA2F3A98-99C2-48E2-A90F-8AEA2246A3C1}" destId="{8896C089-B369-49D8-910B-CAB04E2E2224}" srcOrd="1" destOrd="0" presId="urn:microsoft.com/office/officeart/2005/8/layout/vList5"/>
    <dgm:cxn modelId="{CF181A4A-4E43-4FA4-8D7C-6145ADA600D9}" type="presParOf" srcId="{EA2F3A98-99C2-48E2-A90F-8AEA2246A3C1}" destId="{D11D7C93-FFCD-4370-BBF0-636B90DFBBBF}" srcOrd="2" destOrd="0" presId="urn:microsoft.com/office/officeart/2005/8/layout/vList5"/>
    <dgm:cxn modelId="{3C3EAA7B-81C6-4D92-8A59-FA3AF1F41ED7}" type="presParOf" srcId="{D11D7C93-FFCD-4370-BBF0-636B90DFBBBF}" destId="{08529C5C-AFD4-43D6-A886-943F46EB6C88}" srcOrd="0" destOrd="0" presId="urn:microsoft.com/office/officeart/2005/8/layout/vList5"/>
    <dgm:cxn modelId="{93FAFE41-AB77-49F0-8B5F-CB5034769FF7}" type="presParOf" srcId="{D11D7C93-FFCD-4370-BBF0-636B90DFBBBF}" destId="{1000BEB8-72FE-4F19-8B80-F0644034B1B0}" srcOrd="1" destOrd="0" presId="urn:microsoft.com/office/officeart/2005/8/layout/vList5"/>
    <dgm:cxn modelId="{AD57C025-18F7-4C97-BE36-C9A5AED450D0}" type="presParOf" srcId="{EA2F3A98-99C2-48E2-A90F-8AEA2246A3C1}" destId="{2EAA8D60-92BB-46BB-BB98-FAA210FA9E60}" srcOrd="3" destOrd="0" presId="urn:microsoft.com/office/officeart/2005/8/layout/vList5"/>
    <dgm:cxn modelId="{52BBFDC2-6ED1-417A-A1CE-5435A6C3D381}" type="presParOf" srcId="{EA2F3A98-99C2-48E2-A90F-8AEA2246A3C1}" destId="{CF8BB556-9044-4CF4-A7FC-EE320B9999EA}" srcOrd="4" destOrd="0" presId="urn:microsoft.com/office/officeart/2005/8/layout/vList5"/>
    <dgm:cxn modelId="{9DA662F3-CD13-4C37-912B-9E109113892E}" type="presParOf" srcId="{CF8BB556-9044-4CF4-A7FC-EE320B9999EA}" destId="{3FD4ABA1-FEB7-496A-9344-0FE49BD568C2}" srcOrd="0" destOrd="0" presId="urn:microsoft.com/office/officeart/2005/8/layout/vList5"/>
    <dgm:cxn modelId="{497945A3-7E09-407C-8239-F0EECC03EB1B}" type="presParOf" srcId="{CF8BB556-9044-4CF4-A7FC-EE320B9999EA}" destId="{35A20ADA-387C-472C-80CA-8EAE8A50919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C1B45-43AF-421F-A9E8-5D311FB27F26}">
      <dsp:nvSpPr>
        <dsp:cNvPr id="0" name=""/>
        <dsp:cNvSpPr/>
      </dsp:nvSpPr>
      <dsp:spPr>
        <a:xfrm rot="5400000">
          <a:off x="4754808" y="-1822129"/>
          <a:ext cx="1060846" cy="4974336"/>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Mission Statement</a:t>
          </a:r>
          <a:endParaRPr lang="en-US" sz="2800" kern="1200" dirty="0"/>
        </a:p>
      </dsp:txBody>
      <dsp:txXfrm rot="-5400000">
        <a:off x="2798063" y="186402"/>
        <a:ext cx="4922550" cy="957274"/>
      </dsp:txXfrm>
    </dsp:sp>
    <dsp:sp modelId="{5F2385CD-BE1F-4B7E-9CBE-304908BB77AD}">
      <dsp:nvSpPr>
        <dsp:cNvPr id="0" name=""/>
        <dsp:cNvSpPr/>
      </dsp:nvSpPr>
      <dsp:spPr>
        <a:xfrm>
          <a:off x="0" y="2009"/>
          <a:ext cx="2798064" cy="132605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t>Foundation</a:t>
          </a:r>
        </a:p>
      </dsp:txBody>
      <dsp:txXfrm>
        <a:off x="64733" y="66742"/>
        <a:ext cx="2668598" cy="1196592"/>
      </dsp:txXfrm>
    </dsp:sp>
    <dsp:sp modelId="{1000BEB8-72FE-4F19-8B80-F0644034B1B0}">
      <dsp:nvSpPr>
        <dsp:cNvPr id="0" name=""/>
        <dsp:cNvSpPr/>
      </dsp:nvSpPr>
      <dsp:spPr>
        <a:xfrm rot="5400000">
          <a:off x="4754808" y="-429768"/>
          <a:ext cx="1060846" cy="4974336"/>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Values</a:t>
          </a:r>
          <a:endParaRPr lang="en-US" sz="2800" kern="1200" dirty="0"/>
        </a:p>
        <a:p>
          <a:pPr marL="285750" lvl="1" indent="-285750" algn="l" defTabSz="1244600">
            <a:lnSpc>
              <a:spcPct val="90000"/>
            </a:lnSpc>
            <a:spcBef>
              <a:spcPct val="0"/>
            </a:spcBef>
            <a:spcAft>
              <a:spcPct val="15000"/>
            </a:spcAft>
            <a:buChar char="••"/>
          </a:pPr>
          <a:r>
            <a:rPr lang="en-US" sz="2800" kern="1200" dirty="0" smtClean="0"/>
            <a:t>Institutional Goals</a:t>
          </a:r>
          <a:endParaRPr lang="en-US" sz="2800" kern="1200" dirty="0"/>
        </a:p>
        <a:p>
          <a:pPr marL="285750" lvl="1" indent="-285750" algn="l" defTabSz="1244600">
            <a:lnSpc>
              <a:spcPct val="90000"/>
            </a:lnSpc>
            <a:spcBef>
              <a:spcPct val="0"/>
            </a:spcBef>
            <a:spcAft>
              <a:spcPct val="15000"/>
            </a:spcAft>
            <a:buChar char="••"/>
          </a:pPr>
          <a:r>
            <a:rPr lang="en-US" sz="2800" kern="1200" dirty="0" smtClean="0"/>
            <a:t>Vision</a:t>
          </a:r>
          <a:endParaRPr lang="en-US" sz="2800" kern="1200" dirty="0"/>
        </a:p>
      </dsp:txBody>
      <dsp:txXfrm rot="-5400000">
        <a:off x="2798063" y="1578763"/>
        <a:ext cx="4922550" cy="957274"/>
      </dsp:txXfrm>
    </dsp:sp>
    <dsp:sp modelId="{08529C5C-AFD4-43D6-A886-943F46EB6C88}">
      <dsp:nvSpPr>
        <dsp:cNvPr id="0" name=""/>
        <dsp:cNvSpPr/>
      </dsp:nvSpPr>
      <dsp:spPr>
        <a:xfrm>
          <a:off x="0" y="1394370"/>
          <a:ext cx="2798064" cy="132605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t>Supporting Components</a:t>
          </a:r>
          <a:endParaRPr lang="en-US" sz="3600" kern="1200" dirty="0"/>
        </a:p>
      </dsp:txBody>
      <dsp:txXfrm>
        <a:off x="64733" y="1459103"/>
        <a:ext cx="2668598" cy="1196592"/>
      </dsp:txXfrm>
    </dsp:sp>
    <dsp:sp modelId="{35A20ADA-387C-472C-80CA-8EAE8A509198}">
      <dsp:nvSpPr>
        <dsp:cNvPr id="0" name=""/>
        <dsp:cNvSpPr/>
      </dsp:nvSpPr>
      <dsp:spPr>
        <a:xfrm rot="5400000">
          <a:off x="4754808" y="962593"/>
          <a:ext cx="1060846" cy="4974336"/>
        </a:xfrm>
        <a:prstGeom prst="round2Same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Goals and Objectives</a:t>
          </a:r>
          <a:endParaRPr lang="en-US" sz="2800" kern="1200" dirty="0"/>
        </a:p>
        <a:p>
          <a:pPr marL="285750" lvl="1" indent="-285750" algn="l" defTabSz="1244600">
            <a:lnSpc>
              <a:spcPct val="90000"/>
            </a:lnSpc>
            <a:spcBef>
              <a:spcPct val="0"/>
            </a:spcBef>
            <a:spcAft>
              <a:spcPct val="15000"/>
            </a:spcAft>
            <a:buChar char="••"/>
          </a:pPr>
          <a:r>
            <a:rPr lang="en-US" sz="2800" kern="1200" dirty="0" smtClean="0"/>
            <a:t>Implementation Plan</a:t>
          </a:r>
          <a:endParaRPr lang="en-US" sz="2800" kern="1200" dirty="0"/>
        </a:p>
      </dsp:txBody>
      <dsp:txXfrm rot="-5400000">
        <a:off x="2798063" y="2971124"/>
        <a:ext cx="4922550" cy="957274"/>
      </dsp:txXfrm>
    </dsp:sp>
    <dsp:sp modelId="{3FD4ABA1-FEB7-496A-9344-0FE49BD568C2}">
      <dsp:nvSpPr>
        <dsp:cNvPr id="0" name=""/>
        <dsp:cNvSpPr/>
      </dsp:nvSpPr>
      <dsp:spPr>
        <a:xfrm>
          <a:off x="0" y="2786732"/>
          <a:ext cx="2798064" cy="132605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t>Strategic Plan</a:t>
          </a:r>
          <a:endParaRPr lang="en-US" sz="3600" kern="1200" dirty="0"/>
        </a:p>
      </dsp:txBody>
      <dsp:txXfrm>
        <a:off x="64733" y="2851465"/>
        <a:ext cx="2668598" cy="119659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4881" y="0"/>
            <a:ext cx="2598843" cy="482838"/>
          </a:xfrm>
          <a:prstGeom prst="rect">
            <a:avLst/>
          </a:prstGeom>
        </p:spPr>
        <p:txBody>
          <a:bodyPr vert="horz" lIns="93177" tIns="46589" rIns="93177" bIns="46589" rtlCol="0"/>
          <a:lstStyle>
            <a:lvl1pPr algn="l">
              <a:defRPr sz="1200"/>
            </a:lvl1pPr>
          </a:lstStyle>
          <a:p>
            <a:r>
              <a:rPr lang="en-US" smtClean="0"/>
              <a:t>Strategic Planning of a Business School </a:t>
            </a:r>
            <a:endParaRPr lang="en-US" dirty="0"/>
          </a:p>
        </p:txBody>
      </p:sp>
      <p:sp>
        <p:nvSpPr>
          <p:cNvPr id="4" name="Footer Placeholder 3"/>
          <p:cNvSpPr>
            <a:spLocks noGrp="1"/>
          </p:cNvSpPr>
          <p:nvPr>
            <p:ph type="ftr" sz="quarter" idx="2"/>
          </p:nvPr>
        </p:nvSpPr>
        <p:spPr>
          <a:xfrm>
            <a:off x="534881" y="9172249"/>
            <a:ext cx="3894244" cy="482838"/>
          </a:xfrm>
          <a:prstGeom prst="rect">
            <a:avLst/>
          </a:prstGeom>
        </p:spPr>
        <p:txBody>
          <a:bodyPr vert="horz" lIns="93177" tIns="46589" rIns="93177" bIns="46589" rtlCol="0" anchor="b"/>
          <a:lstStyle>
            <a:lvl1pPr algn="l">
              <a:defRPr sz="1200"/>
            </a:lvl1pPr>
          </a:lstStyle>
          <a:p>
            <a:r>
              <a:rPr lang="en-US" dirty="0" smtClean="0"/>
              <a:t>Professor </a:t>
            </a:r>
            <a:r>
              <a:rPr lang="en-US" dirty="0" err="1" smtClean="0"/>
              <a:t>Dr</a:t>
            </a:r>
            <a:r>
              <a:rPr lang="en-US" dirty="0" smtClean="0"/>
              <a:t> </a:t>
            </a:r>
            <a:r>
              <a:rPr lang="en-US" dirty="0" smtClean="0"/>
              <a:t>Syed Zahoor Hassan and Dr Shaukat Ali Brah</a:t>
            </a:r>
          </a:p>
        </p:txBody>
      </p:sp>
      <p:sp>
        <p:nvSpPr>
          <p:cNvPr id="6" name="Slide Number Placeholder 5"/>
          <p:cNvSpPr>
            <a:spLocks noGrp="1"/>
          </p:cNvSpPr>
          <p:nvPr>
            <p:ph type="sldNum" sz="quarter" idx="3"/>
          </p:nvPr>
        </p:nvSpPr>
        <p:spPr>
          <a:xfrm>
            <a:off x="4581525" y="9172575"/>
            <a:ext cx="1828800" cy="484188"/>
          </a:xfrm>
          <a:prstGeom prst="rect">
            <a:avLst/>
          </a:prstGeom>
        </p:spPr>
        <p:txBody>
          <a:bodyPr vert="horz" lIns="91440" tIns="45720" rIns="91440" bIns="45720" rtlCol="0" anchor="b"/>
          <a:lstStyle>
            <a:lvl1pPr algn="r">
              <a:defRPr sz="1200"/>
            </a:lvl1pPr>
          </a:lstStyle>
          <a:p>
            <a:fld id="{3D13F936-9F4A-412A-A029-A4141731C7CF}" type="slidenum">
              <a:rPr lang="en-US" smtClean="0"/>
              <a:t>‹#›</a:t>
            </a:fld>
            <a:endParaRPr lang="en-US" dirty="0"/>
          </a:p>
        </p:txBody>
      </p:sp>
    </p:spTree>
    <p:extLst>
      <p:ext uri="{BB962C8B-B14F-4D97-AF65-F5344CB8AC3E}">
        <p14:creationId xmlns:p14="http://schemas.microsoft.com/office/powerpoint/2010/main" val="19913697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3177" tIns="46589" rIns="93177" bIns="46589" rtlCol="0"/>
          <a:lstStyle>
            <a:lvl1pPr algn="l">
              <a:defRPr sz="1200"/>
            </a:lvl1pPr>
          </a:lstStyle>
          <a:p>
            <a:r>
              <a:rPr lang="en-US" smtClean="0"/>
              <a:t>Strategic Planning of a Business School </a:t>
            </a:r>
            <a:endParaRPr lang="en-US" dirty="0"/>
          </a:p>
        </p:txBody>
      </p:sp>
      <p:sp>
        <p:nvSpPr>
          <p:cNvPr id="3" name="Date Placeholder 2"/>
          <p:cNvSpPr>
            <a:spLocks noGrp="1"/>
          </p:cNvSpPr>
          <p:nvPr>
            <p:ph type="dt" idx="1"/>
          </p:nvPr>
        </p:nvSpPr>
        <p:spPr>
          <a:xfrm>
            <a:off x="3895404" y="0"/>
            <a:ext cx="2980055" cy="482838"/>
          </a:xfrm>
          <a:prstGeom prst="rect">
            <a:avLst/>
          </a:prstGeom>
        </p:spPr>
        <p:txBody>
          <a:bodyPr vert="horz" lIns="93177" tIns="46589" rIns="93177" bIns="46589" rtlCol="0"/>
          <a:lstStyle>
            <a:lvl1pPr algn="r">
              <a:defRPr sz="1200"/>
            </a:lvl1pPr>
          </a:lstStyle>
          <a:p>
            <a:fld id="{9F46DEE7-CD0B-42E7-883E-3D531CFC2481}" type="datetimeFigureOut">
              <a:rPr lang="en-US" smtClean="0"/>
              <a:pPr/>
              <a:t>4/25/2017</a:t>
            </a:fld>
            <a:endParaRPr lang="en-US" dirty="0"/>
          </a:p>
        </p:txBody>
      </p:sp>
      <p:sp>
        <p:nvSpPr>
          <p:cNvPr id="4" name="Slide Image Placeholder 3"/>
          <p:cNvSpPr>
            <a:spLocks noGrp="1" noRot="1" noChangeAspect="1"/>
          </p:cNvSpPr>
          <p:nvPr>
            <p:ph type="sldImg" idx="2"/>
          </p:nvPr>
        </p:nvSpPr>
        <p:spPr>
          <a:xfrm>
            <a:off x="1025525" y="723900"/>
            <a:ext cx="4826000" cy="3621088"/>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7705" y="4586963"/>
            <a:ext cx="5501640" cy="4345543"/>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687705" y="9172249"/>
            <a:ext cx="2601319" cy="482838"/>
          </a:xfrm>
          <a:prstGeom prst="rect">
            <a:avLst/>
          </a:prstGeom>
        </p:spPr>
        <p:txBody>
          <a:bodyPr vert="horz" lIns="93177" tIns="46589" rIns="93177" bIns="46589" rtlCol="0" anchor="b"/>
          <a:lstStyle>
            <a:lvl1pPr algn="l">
              <a:defRPr sz="1200"/>
            </a:lvl1pPr>
          </a:lstStyle>
          <a:p>
            <a:r>
              <a:rPr lang="en-US" smtClean="0"/>
              <a:t>Dr Syed Zahoor Hassan and Dr Shaukat Ali Brah</a:t>
            </a:r>
            <a:endParaRPr lang="en-US" dirty="0"/>
          </a:p>
        </p:txBody>
      </p:sp>
      <p:sp>
        <p:nvSpPr>
          <p:cNvPr id="7" name="Slide Number Placeholder 6"/>
          <p:cNvSpPr>
            <a:spLocks noGrp="1"/>
          </p:cNvSpPr>
          <p:nvPr>
            <p:ph type="sldNum" sz="quarter" idx="5"/>
          </p:nvPr>
        </p:nvSpPr>
        <p:spPr>
          <a:xfrm>
            <a:off x="3895404" y="9172249"/>
            <a:ext cx="2980055" cy="482838"/>
          </a:xfrm>
          <a:prstGeom prst="rect">
            <a:avLst/>
          </a:prstGeom>
        </p:spPr>
        <p:txBody>
          <a:bodyPr vert="horz" lIns="93177" tIns="46589" rIns="93177" bIns="46589" rtlCol="0" anchor="b"/>
          <a:lstStyle>
            <a:lvl1pPr algn="r">
              <a:defRPr sz="1200"/>
            </a:lvl1pPr>
          </a:lstStyle>
          <a:p>
            <a:fld id="{13C4F5E7-3CDB-426F-8FD7-7D235EA4073F}" type="slidenum">
              <a:rPr lang="en-US" smtClean="0"/>
              <a:pPr/>
              <a:t>‹#›</a:t>
            </a:fld>
            <a:endParaRPr lang="en-US" dirty="0"/>
          </a:p>
        </p:txBody>
      </p:sp>
    </p:spTree>
    <p:extLst>
      <p:ext uri="{BB962C8B-B14F-4D97-AF65-F5344CB8AC3E}">
        <p14:creationId xmlns:p14="http://schemas.microsoft.com/office/powerpoint/2010/main" val="6560736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C4F5E7-3CDB-426F-8FD7-7D235EA4073F}" type="slidenum">
              <a:rPr lang="en-US" smtClean="0"/>
              <a:pPr/>
              <a:t>3</a:t>
            </a:fld>
            <a:endParaRPr lang="en-US" dirty="0"/>
          </a:p>
        </p:txBody>
      </p:sp>
    </p:spTree>
    <p:extLst>
      <p:ext uri="{BB962C8B-B14F-4D97-AF65-F5344CB8AC3E}">
        <p14:creationId xmlns:p14="http://schemas.microsoft.com/office/powerpoint/2010/main" val="2058615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4F5E7-3CDB-426F-8FD7-7D235EA4073F}" type="slidenum">
              <a:rPr lang="en-US" smtClean="0"/>
              <a:pPr/>
              <a:t>4</a:t>
            </a:fld>
            <a:endParaRPr lang="en-US" dirty="0"/>
          </a:p>
        </p:txBody>
      </p:sp>
    </p:spTree>
    <p:extLst>
      <p:ext uri="{BB962C8B-B14F-4D97-AF65-F5344CB8AC3E}">
        <p14:creationId xmlns:p14="http://schemas.microsoft.com/office/powerpoint/2010/main" val="601642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96995" y="0"/>
            <a:ext cx="2980055" cy="4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nchor="ctr"/>
          <a:lstStyle/>
          <a:p>
            <a:endParaRPr lang="en-US" dirty="0"/>
          </a:p>
        </p:txBody>
      </p:sp>
      <p:sp>
        <p:nvSpPr>
          <p:cNvPr id="17411" name="Rectangle 3"/>
          <p:cNvSpPr>
            <a:spLocks noChangeArrowheads="1"/>
          </p:cNvSpPr>
          <p:nvPr/>
        </p:nvSpPr>
        <p:spPr bwMode="auto">
          <a:xfrm>
            <a:off x="3896995" y="9173925"/>
            <a:ext cx="2980055" cy="4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412" tIns="0" rIns="19412" bIns="0" anchor="b"/>
          <a:lstStyle/>
          <a:p>
            <a:pPr algn="r" eaLnBrk="0" hangingPunct="0"/>
            <a:r>
              <a:rPr lang="en-US" altLang="en-US" sz="1000" dirty="0"/>
              <a:t>7</a:t>
            </a:r>
          </a:p>
        </p:txBody>
      </p:sp>
      <p:sp>
        <p:nvSpPr>
          <p:cNvPr id="17412" name="Rectangle 4"/>
          <p:cNvSpPr>
            <a:spLocks noChangeArrowheads="1"/>
          </p:cNvSpPr>
          <p:nvPr/>
        </p:nvSpPr>
        <p:spPr bwMode="auto">
          <a:xfrm>
            <a:off x="0" y="9173925"/>
            <a:ext cx="2980055" cy="4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nchor="ctr"/>
          <a:lstStyle/>
          <a:p>
            <a:endParaRPr lang="en-US" dirty="0"/>
          </a:p>
        </p:txBody>
      </p:sp>
      <p:sp>
        <p:nvSpPr>
          <p:cNvPr id="17413" name="Rectangle 5"/>
          <p:cNvSpPr>
            <a:spLocks noChangeArrowheads="1"/>
          </p:cNvSpPr>
          <p:nvPr/>
        </p:nvSpPr>
        <p:spPr bwMode="auto">
          <a:xfrm>
            <a:off x="0" y="0"/>
            <a:ext cx="2980055" cy="4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177" tIns="46589" rIns="93177" bIns="46589" anchor="ctr"/>
          <a:lstStyle/>
          <a:p>
            <a:endParaRPr lang="en-US" dirty="0"/>
          </a:p>
        </p:txBody>
      </p:sp>
      <p:sp>
        <p:nvSpPr>
          <p:cNvPr id="17414" name="Rectangle 6"/>
          <p:cNvSpPr>
            <a:spLocks noGrp="1" noChangeArrowheads="1"/>
          </p:cNvSpPr>
          <p:nvPr>
            <p:ph type="body" idx="1"/>
          </p:nvPr>
        </p:nvSpPr>
        <p:spPr>
          <a:ln/>
        </p:spPr>
        <p:txBody>
          <a:bodyPr/>
          <a:lstStyle/>
          <a:p>
            <a:endParaRPr lang="en-US" altLang="en-US" dirty="0"/>
          </a:p>
        </p:txBody>
      </p:sp>
      <p:sp>
        <p:nvSpPr>
          <p:cNvPr id="17415" name="Rectangle 7"/>
          <p:cNvSpPr>
            <a:spLocks noGrp="1" noRot="1" noChangeAspect="1" noChangeArrowheads="1" noTextEdit="1"/>
          </p:cNvSpPr>
          <p:nvPr>
            <p:ph type="sldImg"/>
          </p:nvPr>
        </p:nvSpPr>
        <p:spPr>
          <a:xfrm>
            <a:off x="1033463" y="730250"/>
            <a:ext cx="4810125" cy="3608388"/>
          </a:xfrm>
          <a:ln cap="flat"/>
        </p:spPr>
      </p:sp>
    </p:spTree>
    <p:extLst>
      <p:ext uri="{BB962C8B-B14F-4D97-AF65-F5344CB8AC3E}">
        <p14:creationId xmlns:p14="http://schemas.microsoft.com/office/powerpoint/2010/main" val="142179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4F5E7-3CDB-426F-8FD7-7D235EA4073F}" type="slidenum">
              <a:rPr lang="en-US" smtClean="0"/>
              <a:pPr/>
              <a:t>21</a:t>
            </a:fld>
            <a:endParaRPr lang="en-US" dirty="0"/>
          </a:p>
        </p:txBody>
      </p:sp>
    </p:spTree>
    <p:extLst>
      <p:ext uri="{BB962C8B-B14F-4D97-AF65-F5344CB8AC3E}">
        <p14:creationId xmlns:p14="http://schemas.microsoft.com/office/powerpoint/2010/main" val="3247541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3CAF141-4EFC-4449-829D-B724113A3DD8}" type="datetimeFigureOut">
              <a:rPr lang="en-US" smtClean="0"/>
              <a:pPr/>
              <a:t>4/25/2017</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1186F-99AB-41F3-BC98-0C5C60C3DD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EBE1186F-99AB-41F3-BC98-0C5C60C3DDF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5257800" y="1905000"/>
            <a:ext cx="3810000" cy="4114800"/>
          </a:xfrm>
        </p:spPr>
        <p:txBody>
          <a:bodyPr/>
          <a:lstStyle/>
          <a:p>
            <a:endParaRPr lang="en-US" dirty="0"/>
          </a:p>
        </p:txBody>
      </p:sp>
      <p:sp>
        <p:nvSpPr>
          <p:cNvPr id="5" name="Date Placeholder 4"/>
          <p:cNvSpPr>
            <a:spLocks noGrp="1"/>
          </p:cNvSpPr>
          <p:nvPr>
            <p:ph type="dt" sz="half" idx="10"/>
          </p:nvPr>
        </p:nvSpPr>
        <p:spPr>
          <a:xfrm>
            <a:off x="1295400" y="6248400"/>
            <a:ext cx="19050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733800" y="6248400"/>
            <a:ext cx="28956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7162800" y="6248400"/>
            <a:ext cx="1905000" cy="457200"/>
          </a:xfrm>
        </p:spPr>
        <p:txBody>
          <a:bodyPr/>
          <a:lstStyle>
            <a:lvl1pPr>
              <a:defRPr/>
            </a:lvl1pPr>
          </a:lstStyle>
          <a:p>
            <a:fld id="{271494D5-17B0-47F4-9E05-E4CC42C28E3B}" type="slidenum">
              <a:rPr lang="en-US" altLang="en-US"/>
              <a:pPr/>
              <a:t>‹#›</a:t>
            </a:fld>
            <a:endParaRPr lang="en-US" altLang="en-US" dirty="0"/>
          </a:p>
        </p:txBody>
      </p:sp>
    </p:spTree>
    <p:extLst>
      <p:ext uri="{BB962C8B-B14F-4D97-AF65-F5344CB8AC3E}">
        <p14:creationId xmlns:p14="http://schemas.microsoft.com/office/powerpoint/2010/main" val="383574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BE1186F-99AB-41F3-BC98-0C5C60C3DDF5}" type="slidenum">
              <a:rPr lang="en-US" smtClean="0"/>
              <a:pPr/>
              <a:t>‹#›</a:t>
            </a:fld>
            <a:endParaRPr lang="en-US" dirty="0"/>
          </a:p>
        </p:txBody>
      </p:sp>
      <p:sp>
        <p:nvSpPr>
          <p:cNvPr id="14" name="Footer Placeholder 13"/>
          <p:cNvSpPr>
            <a:spLocks noGrp="1"/>
          </p:cNvSpPr>
          <p:nvPr>
            <p:ph type="ftr" sz="quarter" idx="12"/>
          </p:nvPr>
        </p:nvSpPr>
        <p:spPr/>
        <p:txBody>
          <a:bodyPr/>
          <a:lstStyle/>
          <a:p>
            <a:pPr algn="l"/>
            <a:r>
              <a:rPr lang="en-US" dirty="0" smtClean="0"/>
              <a:t>Dr Syed Zahoor Hassan and Dr Shaukat Ali Brah</a:t>
            </a:r>
            <a:endParaRPr lang="en-US" dirty="0"/>
          </a:p>
        </p:txBody>
      </p:sp>
      <p:sp>
        <p:nvSpPr>
          <p:cNvPr id="10" name="Footer Placeholder 13"/>
          <p:cNvSpPr txBox="1">
            <a:spLocks/>
          </p:cNvSpPr>
          <p:nvPr userDrawn="1"/>
        </p:nvSpPr>
        <p:spPr>
          <a:xfrm>
            <a:off x="3581400" y="76200"/>
            <a:ext cx="5421083"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Strategic Planning of a Business School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3CAF141-4EFC-4449-829D-B724113A3DD8}" type="datetimeFigureOut">
              <a:rPr lang="en-US" smtClean="0"/>
              <a:pPr/>
              <a:t>4/25/2017</a:t>
            </a:fld>
            <a:endParaRPr lang="en-US" dirty="0"/>
          </a:p>
        </p:txBody>
      </p:sp>
      <p:sp>
        <p:nvSpPr>
          <p:cNvPr id="10" name="Slide Number Placeholder 9"/>
          <p:cNvSpPr>
            <a:spLocks noGrp="1"/>
          </p:cNvSpPr>
          <p:nvPr>
            <p:ph type="sldNum" sz="quarter" idx="16"/>
          </p:nvPr>
        </p:nvSpPr>
        <p:spPr/>
        <p:txBody>
          <a:bodyPr rtlCol="0"/>
          <a:lstStyle/>
          <a:p>
            <a:fld id="{EBE1186F-99AB-41F3-BC98-0C5C60C3DDF5}"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3CAF141-4EFC-4449-829D-B724113A3DD8}" type="datetimeFigureOut">
              <a:rPr lang="en-US" smtClean="0"/>
              <a:pPr/>
              <a:t>4/25/2017</a:t>
            </a:fld>
            <a:endParaRPr lang="en-US" dirty="0"/>
          </a:p>
        </p:txBody>
      </p:sp>
      <p:sp>
        <p:nvSpPr>
          <p:cNvPr id="12" name="Slide Number Placeholder 11"/>
          <p:cNvSpPr>
            <a:spLocks noGrp="1"/>
          </p:cNvSpPr>
          <p:nvPr>
            <p:ph type="sldNum" sz="quarter" idx="16"/>
          </p:nvPr>
        </p:nvSpPr>
        <p:spPr/>
        <p:txBody>
          <a:bodyPr rtlCol="0"/>
          <a:lstStyle/>
          <a:p>
            <a:fld id="{EBE1186F-99AB-41F3-BC98-0C5C60C3DDF5}"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BE1186F-99AB-41F3-BC98-0C5C60C3DD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63CAF141-4EFC-4449-829D-B724113A3DD8}" type="datetimeFigureOut">
              <a:rPr lang="en-US" smtClean="0"/>
              <a:pPr/>
              <a:t>4/25/2017</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BE1186F-99AB-41F3-BC98-0C5C60C3DDF5}"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CAF141-4EFC-4449-829D-B724113A3DD8}" type="datetimeFigureOut">
              <a:rPr lang="en-US" smtClean="0"/>
              <a:pPr/>
              <a:t>4/25/2017</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BE1186F-99AB-41F3-BC98-0C5C60C3DDF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6"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512F4-FB69-4B0E-8D54-37AFB1E6B6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3432175"/>
            <a:ext cx="7123113" cy="2435225"/>
          </a:xfrm>
        </p:spPr>
        <p:txBody>
          <a:bodyPr>
            <a:normAutofit fontScale="62500" lnSpcReduction="20000"/>
          </a:bodyPr>
          <a:lstStyle/>
          <a:p>
            <a:r>
              <a:rPr lang="en-US" sz="4500" b="1" dirty="0" smtClean="0"/>
              <a:t>Syed Zahoor Hassan, PhD</a:t>
            </a:r>
            <a:br>
              <a:rPr lang="en-US" sz="4500" b="1" dirty="0" smtClean="0"/>
            </a:br>
            <a:r>
              <a:rPr lang="en-US" sz="3800" dirty="0" smtClean="0"/>
              <a:t>Professor, SDSB, LUMS</a:t>
            </a:r>
            <a:br>
              <a:rPr lang="en-US" sz="3800" dirty="0" smtClean="0"/>
            </a:br>
            <a:r>
              <a:rPr lang="en-US" sz="3800" dirty="0" smtClean="0"/>
              <a:t>Former Vice Chancellor LUMS</a:t>
            </a:r>
          </a:p>
          <a:p>
            <a:endParaRPr lang="en-US" sz="3800" dirty="0" smtClean="0"/>
          </a:p>
          <a:p>
            <a:r>
              <a:rPr lang="en-US" sz="4500" b="1" dirty="0" smtClean="0"/>
              <a:t>Shaukat Ali Brah, PhD</a:t>
            </a:r>
            <a:br>
              <a:rPr lang="en-US" sz="4500" b="1" dirty="0" smtClean="0"/>
            </a:br>
            <a:r>
              <a:rPr lang="en-US" sz="3800" dirty="0" smtClean="0"/>
              <a:t>Founding (and Former) Rector KSBL</a:t>
            </a:r>
            <a:br>
              <a:rPr lang="en-US" sz="3800" dirty="0" smtClean="0"/>
            </a:br>
            <a:r>
              <a:rPr lang="en-US" sz="3800" dirty="0" smtClean="0"/>
              <a:t>Former Professor &amp; Dean KSBL, AGU and LUMS</a:t>
            </a:r>
          </a:p>
        </p:txBody>
      </p:sp>
      <p:sp>
        <p:nvSpPr>
          <p:cNvPr id="4" name="Title 3"/>
          <p:cNvSpPr>
            <a:spLocks noGrp="1"/>
          </p:cNvSpPr>
          <p:nvPr>
            <p:ph type="title"/>
          </p:nvPr>
        </p:nvSpPr>
        <p:spPr/>
        <p:txBody>
          <a:bodyPr>
            <a:normAutofit fontScale="90000"/>
          </a:bodyPr>
          <a:lstStyle/>
          <a:p>
            <a:r>
              <a:rPr lang="en-US" dirty="0" smtClean="0"/>
              <a:t>Essential Features of a Business School Strategic Plan</a:t>
            </a:r>
            <a:endParaRPr lang="en-US" dirty="0"/>
          </a:p>
        </p:txBody>
      </p:sp>
      <p:sp>
        <p:nvSpPr>
          <p:cNvPr id="8" name="Date Placeholder 1"/>
          <p:cNvSpPr>
            <a:spLocks noGrp="1"/>
          </p:cNvSpPr>
          <p:nvPr>
            <p:ph type="dt" sz="half" idx="10"/>
          </p:nvPr>
        </p:nvSpPr>
        <p:spPr/>
        <p:txBody>
          <a:bodyPr/>
          <a:lstStyle/>
          <a:p>
            <a:r>
              <a:rPr lang="en-US" sz="2400" dirty="0" smtClean="0"/>
              <a:t>April 28-29, 2017</a:t>
            </a:r>
            <a:endParaRPr lang="en-US" sz="2400" dirty="0"/>
          </a:p>
        </p:txBody>
      </p:sp>
    </p:spTree>
    <p:extLst>
      <p:ext uri="{BB962C8B-B14F-4D97-AF65-F5344CB8AC3E}">
        <p14:creationId xmlns:p14="http://schemas.microsoft.com/office/powerpoint/2010/main" val="557006135"/>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Process of Strategic Planning</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Involving key stakeholders to build broader support and acceptance </a:t>
            </a:r>
          </a:p>
          <a:p>
            <a:r>
              <a:rPr lang="en-US" sz="3200" dirty="0" smtClean="0"/>
              <a:t>Form a steering committee</a:t>
            </a:r>
          </a:p>
          <a:p>
            <a:r>
              <a:rPr lang="en-US" sz="3200" dirty="0" smtClean="0"/>
              <a:t>Develop a strategic plan</a:t>
            </a:r>
          </a:p>
          <a:p>
            <a:r>
              <a:rPr lang="en-US" sz="3200" dirty="0" smtClean="0"/>
              <a:t>Monitor implementation, track progress, and revise the plan</a:t>
            </a:r>
          </a:p>
          <a:p>
            <a:r>
              <a:rPr lang="en-US" sz="3200" dirty="0" smtClean="0"/>
              <a:t>Align the budget with the strategic plan</a:t>
            </a:r>
          </a:p>
        </p:txBody>
      </p:sp>
    </p:spTree>
    <p:extLst>
      <p:ext uri="{BB962C8B-B14F-4D97-AF65-F5344CB8AC3E}">
        <p14:creationId xmlns:p14="http://schemas.microsoft.com/office/powerpoint/2010/main" val="4282582200"/>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t>Main Steps of Strategic Planning</a:t>
            </a:r>
            <a:endParaRPr lang="en-GB" altLang="en-US" dirty="0"/>
          </a:p>
        </p:txBody>
      </p:sp>
      <p:sp>
        <p:nvSpPr>
          <p:cNvPr id="19459" name="Rectangle 3"/>
          <p:cNvSpPr>
            <a:spLocks noGrp="1" noChangeArrowheads="1"/>
          </p:cNvSpPr>
          <p:nvPr>
            <p:ph sz="quarter" idx="1"/>
          </p:nvPr>
        </p:nvSpPr>
        <p:spPr/>
        <p:txBody>
          <a:bodyPr>
            <a:noAutofit/>
          </a:bodyPr>
          <a:lstStyle/>
          <a:p>
            <a:r>
              <a:rPr lang="en-US" sz="3200" dirty="0" smtClean="0"/>
              <a:t>Internal and external (SWOT) analysis</a:t>
            </a:r>
          </a:p>
          <a:p>
            <a:r>
              <a:rPr lang="en-US" sz="3200" dirty="0" smtClean="0"/>
              <a:t>Competitor assessment</a:t>
            </a:r>
          </a:p>
          <a:p>
            <a:r>
              <a:rPr lang="en-US" sz="3200" dirty="0" smtClean="0"/>
              <a:t>Developing mission, vision and core values</a:t>
            </a:r>
          </a:p>
          <a:p>
            <a:r>
              <a:rPr lang="en-US" sz="3200" dirty="0" smtClean="0"/>
              <a:t>Business school objectives</a:t>
            </a:r>
          </a:p>
          <a:p>
            <a:r>
              <a:rPr lang="en-US" sz="3200" dirty="0" smtClean="0"/>
              <a:t>Institutional strategies</a:t>
            </a:r>
          </a:p>
          <a:p>
            <a:r>
              <a:rPr lang="en-US" sz="3200" dirty="0" smtClean="0"/>
              <a:t>Business school strategies</a:t>
            </a:r>
          </a:p>
          <a:p>
            <a:r>
              <a:rPr lang="en-US" sz="3200" dirty="0" smtClean="0"/>
              <a:t>Business school sub-strategies, actions, responsibilities, milestones, metrics</a:t>
            </a:r>
            <a:endParaRPr lang="en-US" sz="3200" dirty="0"/>
          </a:p>
        </p:txBody>
      </p:sp>
    </p:spTree>
    <p:extLst>
      <p:ext uri="{BB962C8B-B14F-4D97-AF65-F5344CB8AC3E}">
        <p14:creationId xmlns:p14="http://schemas.microsoft.com/office/powerpoint/2010/main" val="2476877839"/>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dirty="0"/>
              <a:t>Components of a Strategic Plan</a:t>
            </a:r>
          </a:p>
        </p:txBody>
      </p:sp>
      <p:graphicFrame>
        <p:nvGraphicFramePr>
          <p:cNvPr id="5" name="SmartArt Placeholder 4"/>
          <p:cNvGraphicFramePr>
            <a:graphicFrameLocks/>
          </p:cNvGraphicFramePr>
          <p:nvPr>
            <p:extLst>
              <p:ext uri="{D42A27DB-BD31-4B8C-83A1-F6EECF244321}">
                <p14:modId xmlns:p14="http://schemas.microsoft.com/office/powerpoint/2010/main" val="1056139354"/>
              </p:ext>
            </p:extLst>
          </p:nvPr>
        </p:nvGraphicFramePr>
        <p:xfrm>
          <a:off x="954088" y="2017713"/>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838200" y="6397823"/>
            <a:ext cx="7965770" cy="307777"/>
          </a:xfrm>
          <a:prstGeom prst="rect">
            <a:avLst/>
          </a:prstGeom>
          <a:noFill/>
        </p:spPr>
        <p:txBody>
          <a:bodyPr wrap="none" rtlCol="0">
            <a:spAutoFit/>
          </a:bodyPr>
          <a:lstStyle/>
          <a:p>
            <a:pPr marL="571500" indent="-571500"/>
            <a:r>
              <a:rPr lang="en-US" sz="1400" dirty="0" smtClean="0"/>
              <a:t>Source:	A practical guide to strategic planning in higher education by Karen E. Hinton, 2012. (www.scup.org)</a:t>
            </a:r>
            <a:endParaRPr lang="en-US" sz="1400" dirty="0"/>
          </a:p>
        </p:txBody>
      </p:sp>
    </p:spTree>
    <p:extLst>
      <p:ext uri="{BB962C8B-B14F-4D97-AF65-F5344CB8AC3E}">
        <p14:creationId xmlns:p14="http://schemas.microsoft.com/office/powerpoint/2010/main" val="758758484"/>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dirty="0" smtClean="0"/>
              <a:t>IBA Karachi </a:t>
            </a:r>
            <a:endParaRPr lang="en-GB" altLang="en-US" dirty="0"/>
          </a:p>
        </p:txBody>
      </p:sp>
      <p:sp>
        <p:nvSpPr>
          <p:cNvPr id="19459" name="Rectangle 3"/>
          <p:cNvSpPr>
            <a:spLocks noGrp="1" noChangeArrowheads="1"/>
          </p:cNvSpPr>
          <p:nvPr>
            <p:ph sz="quarter" idx="1"/>
          </p:nvPr>
        </p:nvSpPr>
        <p:spPr>
          <a:xfrm>
            <a:off x="612648" y="1600200"/>
            <a:ext cx="8153400" cy="5029200"/>
          </a:xfrm>
        </p:spPr>
        <p:txBody>
          <a:bodyPr>
            <a:noAutofit/>
          </a:bodyPr>
          <a:lstStyle/>
          <a:p>
            <a:r>
              <a:rPr lang="en-US" sz="2800" dirty="0" smtClean="0"/>
              <a:t>Vision</a:t>
            </a:r>
          </a:p>
          <a:p>
            <a:pPr lvl="1"/>
            <a:r>
              <a:rPr lang="en-US" sz="2000" dirty="0" smtClean="0"/>
              <a:t>"To be among the best learning institutions in Pakistan — recognized for developing potential leaders, nurturing a vibrant community of scholars and practitioners, generating innovative ideas, and promoting creative solutions that address the needs of Pakistan, the region, and the global community"</a:t>
            </a:r>
            <a:endParaRPr lang="en-US" sz="2400" dirty="0" smtClean="0"/>
          </a:p>
          <a:p>
            <a:r>
              <a:rPr lang="en-US" sz="2800" dirty="0" smtClean="0"/>
              <a:t>Mission</a:t>
            </a:r>
          </a:p>
          <a:p>
            <a:pPr lvl="1"/>
            <a:r>
              <a:rPr lang="en-US" sz="2000" dirty="0" smtClean="0"/>
              <a:t>To impart quality education in business and allied fields to students selected on merit irrespective of ethnicity, gender, religion, or financial means</a:t>
            </a:r>
          </a:p>
          <a:p>
            <a:pPr lvl="1"/>
            <a:r>
              <a:rPr lang="en-US" sz="2000" dirty="0" smtClean="0"/>
              <a:t>To provide a teaching and learning environment that encourages critical thinking, ethical conduct, and effective decision making</a:t>
            </a:r>
          </a:p>
          <a:p>
            <a:pPr lvl="1"/>
            <a:r>
              <a:rPr lang="en-US" sz="2000" dirty="0" smtClean="0"/>
              <a:t>To undertake original research that enriches teaching and benefits business, government, and civil society</a:t>
            </a:r>
            <a:endParaRPr lang="en-US" sz="2000" dirty="0"/>
          </a:p>
        </p:txBody>
      </p:sp>
    </p:spTree>
    <p:extLst>
      <p:ext uri="{BB962C8B-B14F-4D97-AF65-F5344CB8AC3E}">
        <p14:creationId xmlns:p14="http://schemas.microsoft.com/office/powerpoint/2010/main" val="575010810"/>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dirty="0" smtClean="0"/>
              <a:t>NUST Business School</a:t>
            </a:r>
            <a:endParaRPr lang="en-GB" altLang="en-US" dirty="0"/>
          </a:p>
        </p:txBody>
      </p:sp>
      <p:sp>
        <p:nvSpPr>
          <p:cNvPr id="19459" name="Rectangle 3"/>
          <p:cNvSpPr>
            <a:spLocks noGrp="1" noChangeArrowheads="1"/>
          </p:cNvSpPr>
          <p:nvPr>
            <p:ph sz="quarter" idx="1"/>
          </p:nvPr>
        </p:nvSpPr>
        <p:spPr/>
        <p:txBody>
          <a:bodyPr>
            <a:normAutofit fontScale="85000" lnSpcReduction="10000"/>
          </a:bodyPr>
          <a:lstStyle/>
          <a:p>
            <a:r>
              <a:rPr lang="en-US" dirty="0" smtClean="0"/>
              <a:t>Vision</a:t>
            </a:r>
          </a:p>
          <a:p>
            <a:pPr lvl="1"/>
            <a:r>
              <a:rPr lang="en-US" dirty="0" smtClean="0"/>
              <a:t>To earn international acclaim by impacting business and society through entrepreneurial spirit and knowledge creation</a:t>
            </a:r>
          </a:p>
          <a:p>
            <a:r>
              <a:rPr lang="en-US" dirty="0" smtClean="0"/>
              <a:t>Mission</a:t>
            </a:r>
          </a:p>
          <a:p>
            <a:pPr lvl="1"/>
            <a:r>
              <a:rPr lang="en-US" dirty="0" smtClean="0"/>
              <a:t>To develop individuals with independent thinking and intellectual capacity necessary to address modern-day business challenges</a:t>
            </a:r>
          </a:p>
          <a:p>
            <a:pPr lvl="1"/>
            <a:r>
              <a:rPr lang="en-US" dirty="0" smtClean="0"/>
              <a:t>To progress the practice of management through teaching and research</a:t>
            </a:r>
          </a:p>
          <a:p>
            <a:pPr lvl="1"/>
            <a:r>
              <a:rPr lang="en-US" dirty="0" smtClean="0"/>
              <a:t>To promote entrepreneurial spirit in a socially responsible manner</a:t>
            </a:r>
          </a:p>
          <a:p>
            <a:pPr lvl="1"/>
            <a:r>
              <a:rPr lang="en-US" dirty="0" smtClean="0"/>
              <a:t>To generate relevant solutions through collaborative academic and industry linkages</a:t>
            </a:r>
            <a:endParaRPr lang="en-US" dirty="0"/>
          </a:p>
        </p:txBody>
      </p:sp>
    </p:spTree>
    <p:extLst>
      <p:ext uri="{BB962C8B-B14F-4D97-AF65-F5344CB8AC3E}">
        <p14:creationId xmlns:p14="http://schemas.microsoft.com/office/powerpoint/2010/main" val="568963532"/>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dirty="0" smtClean="0"/>
              <a:t>UCP Business School</a:t>
            </a:r>
            <a:endParaRPr lang="en-GB" altLang="en-US" dirty="0"/>
          </a:p>
        </p:txBody>
      </p:sp>
      <p:sp>
        <p:nvSpPr>
          <p:cNvPr id="19459" name="Rectangle 3"/>
          <p:cNvSpPr>
            <a:spLocks noGrp="1" noChangeArrowheads="1"/>
          </p:cNvSpPr>
          <p:nvPr>
            <p:ph sz="quarter" idx="1"/>
          </p:nvPr>
        </p:nvSpPr>
        <p:spPr/>
        <p:txBody>
          <a:bodyPr>
            <a:noAutofit/>
          </a:bodyPr>
          <a:lstStyle/>
          <a:p>
            <a:r>
              <a:rPr lang="en-US" sz="3200" dirty="0" smtClean="0"/>
              <a:t>We envision UCP Business School as one of the leading business schools of Pakistan both in teaching and research</a:t>
            </a:r>
          </a:p>
          <a:p>
            <a:r>
              <a:rPr lang="en-US" sz="3200" dirty="0" smtClean="0"/>
              <a:t>The mission of the UCP Business School is to develop world class graduates capable of values based, advanced and socially responsible business practice through education that is entrepreneurial in spirit, ethical in focus, and global in orientation</a:t>
            </a:r>
            <a:endParaRPr lang="en-US" sz="3200" dirty="0"/>
          </a:p>
        </p:txBody>
      </p:sp>
    </p:spTree>
    <p:extLst>
      <p:ext uri="{BB962C8B-B14F-4D97-AF65-F5344CB8AC3E}">
        <p14:creationId xmlns:p14="http://schemas.microsoft.com/office/powerpoint/2010/main" val="3610800870"/>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dirty="0" smtClean="0"/>
              <a:t>CBM of loBM Karachi</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Vision: To be the leading business school, nationally and internationally, that is recognized for producing transformational and change leaders and managers</a:t>
            </a:r>
          </a:p>
          <a:p>
            <a:r>
              <a:rPr lang="en-US" sz="3200" dirty="0" smtClean="0"/>
              <a:t>Mission is to enable leadership and management for the development of economy and society through excellence in character, professionalism, education and research</a:t>
            </a:r>
            <a:endParaRPr lang="en-US" sz="3200" dirty="0"/>
          </a:p>
        </p:txBody>
      </p:sp>
    </p:spTree>
    <p:extLst>
      <p:ext uri="{BB962C8B-B14F-4D97-AF65-F5344CB8AC3E}">
        <p14:creationId xmlns:p14="http://schemas.microsoft.com/office/powerpoint/2010/main" val="4287256182"/>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Mission Statement</a:t>
            </a:r>
            <a:r>
              <a:rPr lang="en-GB" altLang="en-US" dirty="0" smtClean="0"/>
              <a:t>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The “Mission” of the “Business School” consists of the following key elements</a:t>
            </a:r>
          </a:p>
          <a:p>
            <a:pPr lvl="1"/>
            <a:r>
              <a:rPr lang="en-US" sz="2800" dirty="0" smtClean="0"/>
              <a:t>Creation of knowledge</a:t>
            </a:r>
          </a:p>
          <a:p>
            <a:pPr lvl="1"/>
            <a:r>
              <a:rPr lang="en-US" sz="2800" dirty="0" smtClean="0"/>
              <a:t>Dissemination of know-how</a:t>
            </a:r>
          </a:p>
          <a:p>
            <a:pPr lvl="2"/>
            <a:r>
              <a:rPr lang="en-US" sz="2400" dirty="0" smtClean="0"/>
              <a:t>Education, training, character building and skills development of students</a:t>
            </a:r>
          </a:p>
          <a:p>
            <a:pPr lvl="2"/>
            <a:r>
              <a:rPr lang="en-US" sz="2400" dirty="0" smtClean="0"/>
              <a:t>Executive and continuing education</a:t>
            </a:r>
          </a:p>
          <a:p>
            <a:pPr lvl="2"/>
            <a:r>
              <a:rPr lang="en-US" sz="2400" dirty="0" smtClean="0"/>
              <a:t>Consulting, projects and applied research </a:t>
            </a:r>
          </a:p>
          <a:p>
            <a:pPr lvl="1"/>
            <a:r>
              <a:rPr lang="en-US" sz="2800" dirty="0" smtClean="0"/>
              <a:t>Building connectivity and linkages</a:t>
            </a:r>
            <a:endParaRPr lang="en-US" sz="2800" dirty="0"/>
          </a:p>
        </p:txBody>
      </p:sp>
    </p:spTree>
    <p:extLst>
      <p:ext uri="{BB962C8B-B14F-4D97-AF65-F5344CB8AC3E}">
        <p14:creationId xmlns:p14="http://schemas.microsoft.com/office/powerpoint/2010/main" val="3532375608"/>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Goals and Initiatives</a:t>
            </a:r>
            <a:endParaRPr lang="en-US" dirty="0"/>
          </a:p>
        </p:txBody>
      </p:sp>
      <p:sp>
        <p:nvSpPr>
          <p:cNvPr id="19459" name="Rectangle 3"/>
          <p:cNvSpPr>
            <a:spLocks noGrp="1" noChangeArrowheads="1"/>
          </p:cNvSpPr>
          <p:nvPr>
            <p:ph sz="quarter" idx="1"/>
          </p:nvPr>
        </p:nvSpPr>
        <p:spPr/>
        <p:txBody>
          <a:bodyPr>
            <a:normAutofit fontScale="92500" lnSpcReduction="20000"/>
          </a:bodyPr>
          <a:lstStyle/>
          <a:p>
            <a:r>
              <a:rPr lang="en-US" sz="3000" dirty="0" smtClean="0"/>
              <a:t>The strategic plans usually contain five to eight goals</a:t>
            </a:r>
          </a:p>
          <a:p>
            <a:pPr lvl="1"/>
            <a:r>
              <a:rPr lang="en-US" dirty="0" smtClean="0"/>
              <a:t>The number of initiatives corresponding to each goal varies depending on the scope of the goal</a:t>
            </a:r>
          </a:p>
          <a:p>
            <a:r>
              <a:rPr lang="en-US" sz="3000" dirty="0" smtClean="0"/>
              <a:t>Common strategic goals include academic success of students, diversifying financial resources, improving operations and infrastructure, promoting community engagement, and developing institutional branding</a:t>
            </a:r>
          </a:p>
          <a:p>
            <a:r>
              <a:rPr lang="en-US" sz="3000" dirty="0" smtClean="0"/>
              <a:t>Related initiatives include increasing enrollment and retention, expanding alumni engagement, building sustainable facilities, establishing relationships with community organizations, and designing a new marketing strategy</a:t>
            </a:r>
          </a:p>
          <a:p>
            <a:endParaRPr lang="en-US" dirty="0"/>
          </a:p>
        </p:txBody>
      </p:sp>
    </p:spTree>
    <p:extLst>
      <p:ext uri="{BB962C8B-B14F-4D97-AF65-F5344CB8AC3E}">
        <p14:creationId xmlns:p14="http://schemas.microsoft.com/office/powerpoint/2010/main" val="4254269098"/>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Implementation and Monitoring</a:t>
            </a:r>
            <a:endParaRPr lang="en-US" dirty="0"/>
          </a:p>
        </p:txBody>
      </p:sp>
      <p:sp>
        <p:nvSpPr>
          <p:cNvPr id="19459" name="Rectangle 3"/>
          <p:cNvSpPr>
            <a:spLocks noGrp="1" noChangeArrowheads="1"/>
          </p:cNvSpPr>
          <p:nvPr>
            <p:ph sz="quarter" idx="1"/>
          </p:nvPr>
        </p:nvSpPr>
        <p:spPr/>
        <p:txBody>
          <a:bodyPr/>
          <a:lstStyle/>
          <a:p>
            <a:r>
              <a:rPr lang="en-US" dirty="0" smtClean="0"/>
              <a:t>The “Business School” leadership takes visible and tangible steps to ensure success of the strategic plan</a:t>
            </a:r>
          </a:p>
          <a:p>
            <a:r>
              <a:rPr lang="en-US" dirty="0" smtClean="0"/>
              <a:t>The plan takes into account the current status and setup targets of measurable goals of the school</a:t>
            </a:r>
          </a:p>
          <a:p>
            <a:r>
              <a:rPr lang="en-US" dirty="0" smtClean="0"/>
              <a:t>The realistic and achievable goals are based upon benchmark indicators of specific desired outcomes</a:t>
            </a:r>
          </a:p>
          <a:p>
            <a:r>
              <a:rPr lang="en-US" dirty="0" smtClean="0"/>
              <a:t>The school generate annual reports on measurable goals and tracks progress on the distinct initiatives of the approved plan</a:t>
            </a:r>
          </a:p>
          <a:p>
            <a:endParaRPr lang="en-US" dirty="0"/>
          </a:p>
        </p:txBody>
      </p:sp>
    </p:spTree>
    <p:extLst>
      <p:ext uri="{BB962C8B-B14F-4D97-AF65-F5344CB8AC3E}">
        <p14:creationId xmlns:p14="http://schemas.microsoft.com/office/powerpoint/2010/main" val="19587256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3432175"/>
            <a:ext cx="6858000" cy="2282825"/>
          </a:xfrm>
        </p:spPr>
        <p:txBody>
          <a:bodyPr>
            <a:normAutofit/>
          </a:bodyPr>
          <a:lstStyle/>
          <a:p>
            <a:r>
              <a:rPr lang="en-US" sz="3600" dirty="0"/>
              <a:t>“Strategy is a pattern in a stream of decisions</a:t>
            </a:r>
            <a:r>
              <a:rPr lang="en-US" sz="3600" dirty="0" smtClean="0"/>
              <a:t>”</a:t>
            </a:r>
          </a:p>
          <a:p>
            <a:pPr algn="r"/>
            <a:r>
              <a:rPr lang="en-US" sz="3600" dirty="0" smtClean="0"/>
              <a:t>— </a:t>
            </a:r>
            <a:r>
              <a:rPr lang="en-US" sz="3600" dirty="0"/>
              <a:t>Henry Mintzberg</a:t>
            </a:r>
          </a:p>
        </p:txBody>
      </p:sp>
      <p:sp>
        <p:nvSpPr>
          <p:cNvPr id="19458" name="Rectangle 2"/>
          <p:cNvSpPr>
            <a:spLocks noGrp="1" noChangeArrowheads="1"/>
          </p:cNvSpPr>
          <p:nvPr>
            <p:ph type="title"/>
          </p:nvPr>
        </p:nvSpPr>
        <p:spPr/>
        <p:txBody>
          <a:bodyPr/>
          <a:lstStyle/>
          <a:p>
            <a:r>
              <a:rPr lang="en-US" dirty="0" smtClean="0"/>
              <a:t>Strategy</a:t>
            </a:r>
            <a:endParaRPr lang="en-GB" altLang="en-US" dirty="0"/>
          </a:p>
        </p:txBody>
      </p:sp>
    </p:spTree>
    <p:extLst>
      <p:ext uri="{BB962C8B-B14F-4D97-AF65-F5344CB8AC3E}">
        <p14:creationId xmlns:p14="http://schemas.microsoft.com/office/powerpoint/2010/main" val="1837897506"/>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Common Difficulties in the Implementation of a Strategic Plan</a:t>
            </a:r>
            <a:endParaRPr lang="en-US" dirty="0"/>
          </a:p>
        </p:txBody>
      </p:sp>
      <p:sp>
        <p:nvSpPr>
          <p:cNvPr id="19459" name="Rectangle 3"/>
          <p:cNvSpPr>
            <a:spLocks noGrp="1" noChangeArrowheads="1"/>
          </p:cNvSpPr>
          <p:nvPr>
            <p:ph sz="quarter" idx="1"/>
          </p:nvPr>
        </p:nvSpPr>
        <p:spPr/>
        <p:txBody>
          <a:bodyPr>
            <a:normAutofit/>
          </a:bodyPr>
          <a:lstStyle/>
          <a:p>
            <a:r>
              <a:rPr lang="en-US" sz="3200" dirty="0" smtClean="0"/>
              <a:t>Parallel planning universe</a:t>
            </a:r>
          </a:p>
          <a:p>
            <a:r>
              <a:rPr lang="en-US" sz="3200" dirty="0" smtClean="0"/>
              <a:t>Differing goals</a:t>
            </a:r>
          </a:p>
          <a:p>
            <a:r>
              <a:rPr lang="en-US" sz="3200" dirty="0" smtClean="0"/>
              <a:t>Unwilling participants</a:t>
            </a:r>
          </a:p>
          <a:p>
            <a:r>
              <a:rPr lang="en-US" sz="3200" dirty="0" smtClean="0"/>
              <a:t>Lack of buy-in</a:t>
            </a:r>
          </a:p>
          <a:p>
            <a:r>
              <a:rPr lang="en-US" sz="3200" dirty="0" smtClean="0"/>
              <a:t>Loss of momentum</a:t>
            </a:r>
          </a:p>
          <a:p>
            <a:r>
              <a:rPr lang="en-US" sz="3200" dirty="0" smtClean="0"/>
              <a:t>Shortage of budget</a:t>
            </a:r>
          </a:p>
        </p:txBody>
      </p:sp>
    </p:spTree>
    <p:extLst>
      <p:ext uri="{BB962C8B-B14F-4D97-AF65-F5344CB8AC3E}">
        <p14:creationId xmlns:p14="http://schemas.microsoft.com/office/powerpoint/2010/main" val="1903928489"/>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Autofit/>
          </a:bodyPr>
          <a:lstStyle/>
          <a:p>
            <a:pPr algn="ctr">
              <a:spcBef>
                <a:spcPct val="50000"/>
              </a:spcBef>
            </a:pPr>
            <a:r>
              <a:rPr lang="en-US" dirty="0" smtClean="0"/>
              <a:t>Concluding Thought</a:t>
            </a:r>
            <a:r>
              <a:rPr lang="en-GB" altLang="en-US" dirty="0" smtClean="0"/>
              <a:t> </a:t>
            </a:r>
            <a:endParaRPr lang="en-GB" altLang="en-US" dirty="0"/>
          </a:p>
        </p:txBody>
      </p:sp>
      <p:sp>
        <p:nvSpPr>
          <p:cNvPr id="2" name="Text Placeholder 1"/>
          <p:cNvSpPr>
            <a:spLocks noGrp="1"/>
          </p:cNvSpPr>
          <p:nvPr>
            <p:ph type="body" idx="1"/>
          </p:nvPr>
        </p:nvSpPr>
        <p:spPr>
          <a:xfrm>
            <a:off x="1371600" y="2743200"/>
            <a:ext cx="7123113" cy="2895600"/>
          </a:xfrm>
        </p:spPr>
        <p:txBody>
          <a:bodyPr>
            <a:normAutofit/>
          </a:bodyPr>
          <a:lstStyle/>
          <a:p>
            <a:r>
              <a:rPr lang="en-US" sz="3600" dirty="0"/>
              <a:t>“Strategy without tactics is the slowest route to victory, tactics without strategy is the noise before defeat.” </a:t>
            </a:r>
            <a:endParaRPr lang="en-US" sz="3600" dirty="0" smtClean="0"/>
          </a:p>
          <a:p>
            <a:pPr algn="r"/>
            <a:r>
              <a:rPr lang="en-US" sz="3600" dirty="0" smtClean="0"/>
              <a:t>— Sun Tsu</a:t>
            </a:r>
            <a:br>
              <a:rPr lang="en-US" sz="3600" dirty="0" smtClean="0"/>
            </a:br>
            <a:r>
              <a:rPr lang="en-US" dirty="0" smtClean="0"/>
              <a:t>Ancient </a:t>
            </a:r>
            <a:r>
              <a:rPr lang="en-US" dirty="0"/>
              <a:t>Chinese Military </a:t>
            </a:r>
            <a:r>
              <a:rPr lang="en-US" dirty="0" smtClean="0"/>
              <a:t>Strategist</a:t>
            </a:r>
            <a:endParaRPr lang="en-US" sz="3600" dirty="0">
              <a:solidFill>
                <a:schemeClr val="tx1"/>
              </a:solidFill>
              <a:cs typeface="Arial" pitchFamily="34" charset="0"/>
            </a:endParaRPr>
          </a:p>
          <a:p>
            <a:endParaRPr lang="en-US" dirty="0"/>
          </a:p>
        </p:txBody>
      </p:sp>
    </p:spTree>
    <p:extLst>
      <p:ext uri="{BB962C8B-B14F-4D97-AF65-F5344CB8AC3E}">
        <p14:creationId xmlns:p14="http://schemas.microsoft.com/office/powerpoint/2010/main" val="422729232"/>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2743200"/>
            <a:ext cx="7467600" cy="1673225"/>
          </a:xfrm>
        </p:spPr>
        <p:txBody>
          <a:bodyPr>
            <a:noAutofit/>
          </a:bodyPr>
          <a:lstStyle/>
          <a:p>
            <a:pPr algn="ctr"/>
            <a:r>
              <a:rPr lang="en-US" sz="4000" dirty="0"/>
              <a:t>Thank you for your support, together we can make a difference.</a:t>
            </a:r>
          </a:p>
        </p:txBody>
      </p:sp>
    </p:spTree>
    <p:extLst>
      <p:ext uri="{BB962C8B-B14F-4D97-AF65-F5344CB8AC3E}">
        <p14:creationId xmlns:p14="http://schemas.microsoft.com/office/powerpoint/2010/main" val="2483475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dirty="0" smtClean="0"/>
              <a:t>Outline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What is Strategic Planning?</a:t>
            </a:r>
          </a:p>
          <a:p>
            <a:r>
              <a:rPr lang="en-US" sz="3200" dirty="0" smtClean="0"/>
              <a:t>Process of Strategic Planning</a:t>
            </a:r>
          </a:p>
          <a:p>
            <a:r>
              <a:rPr lang="en-US" sz="3200" dirty="0" smtClean="0"/>
              <a:t>Main Steps of Developing a Strategic Plan</a:t>
            </a:r>
          </a:p>
          <a:p>
            <a:r>
              <a:rPr lang="en-US" sz="3200" dirty="0" smtClean="0"/>
              <a:t>Components of a Strategic Plan </a:t>
            </a:r>
          </a:p>
          <a:p>
            <a:r>
              <a:rPr lang="en-US" sz="3200" dirty="0" smtClean="0"/>
              <a:t>Common Pitfalls in the Implementation of a Strategic Plan</a:t>
            </a:r>
          </a:p>
        </p:txBody>
      </p:sp>
    </p:spTree>
    <p:extLst>
      <p:ext uri="{BB962C8B-B14F-4D97-AF65-F5344CB8AC3E}">
        <p14:creationId xmlns:p14="http://schemas.microsoft.com/office/powerpoint/2010/main" val="3727032044"/>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2"/>
          <p:cNvSpPr>
            <a:spLocks noGrp="1"/>
          </p:cNvSpPr>
          <p:nvPr>
            <p:ph type="title"/>
          </p:nvPr>
        </p:nvSpPr>
        <p:spPr/>
        <p:txBody>
          <a:bodyPr/>
          <a:lstStyle/>
          <a:p>
            <a:r>
              <a:rPr lang="en-US" dirty="0" smtClean="0"/>
              <a:t>Framework of Strategy</a:t>
            </a:r>
            <a:endParaRPr lang="en-US" dirty="0"/>
          </a:p>
        </p:txBody>
      </p:sp>
      <p:sp>
        <p:nvSpPr>
          <p:cNvPr id="2" name="Rounded Rectangle 1"/>
          <p:cNvSpPr/>
          <p:nvPr/>
        </p:nvSpPr>
        <p:spPr>
          <a:xfrm>
            <a:off x="609600" y="1676400"/>
            <a:ext cx="8305800" cy="5029200"/>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25"/>
          <p:cNvSpPr txBox="1">
            <a:spLocks noChangeArrowheads="1"/>
          </p:cNvSpPr>
          <p:nvPr/>
        </p:nvSpPr>
        <p:spPr bwMode="auto">
          <a:xfrm>
            <a:off x="6324600" y="2743200"/>
            <a:ext cx="2209800"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20000"/>
              </a:lnSpc>
              <a:spcBef>
                <a:spcPct val="50000"/>
              </a:spcBef>
            </a:pPr>
            <a:r>
              <a:rPr lang="en-US" altLang="en-US" sz="3200" dirty="0" smtClean="0">
                <a:latin typeface="+mn-lt"/>
              </a:rPr>
              <a:t>People</a:t>
            </a:r>
            <a:br>
              <a:rPr lang="en-US" altLang="en-US" sz="3200" dirty="0" smtClean="0">
                <a:latin typeface="+mn-lt"/>
              </a:rPr>
            </a:br>
            <a:r>
              <a:rPr lang="en-US" altLang="en-US" sz="3200" dirty="0" smtClean="0">
                <a:latin typeface="+mn-lt"/>
              </a:rPr>
              <a:t>Processes</a:t>
            </a:r>
            <a:br>
              <a:rPr lang="en-US" altLang="en-US" sz="3200" dirty="0" smtClean="0">
                <a:latin typeface="+mn-lt"/>
              </a:rPr>
            </a:br>
            <a:r>
              <a:rPr lang="en-US" altLang="en-US" sz="3200" dirty="0" smtClean="0">
                <a:latin typeface="+mn-lt"/>
              </a:rPr>
              <a:t>Technologies</a:t>
            </a:r>
            <a:endParaRPr lang="en-US" altLang="en-US" sz="3200" dirty="0">
              <a:latin typeface="+mn-lt"/>
            </a:endParaRPr>
          </a:p>
        </p:txBody>
      </p:sp>
      <p:sp>
        <p:nvSpPr>
          <p:cNvPr id="19" name="TextBox 18"/>
          <p:cNvSpPr txBox="1"/>
          <p:nvPr/>
        </p:nvSpPr>
        <p:spPr>
          <a:xfrm>
            <a:off x="3004624" y="1828800"/>
            <a:ext cx="1110177" cy="954107"/>
          </a:xfrm>
          <a:prstGeom prst="rect">
            <a:avLst/>
          </a:prstGeom>
          <a:noFill/>
        </p:spPr>
        <p:txBody>
          <a:bodyPr wrap="none" rtlCol="0">
            <a:spAutoFit/>
          </a:bodyPr>
          <a:lstStyle/>
          <a:p>
            <a:pPr algn="ctr"/>
            <a:r>
              <a:rPr lang="en-US" sz="2800" dirty="0">
                <a:solidFill>
                  <a:schemeClr val="accent2">
                    <a:lumMod val="50000"/>
                  </a:schemeClr>
                </a:solidFill>
              </a:rPr>
              <a:t>Core</a:t>
            </a:r>
            <a:br>
              <a:rPr lang="en-US" sz="2800" dirty="0">
                <a:solidFill>
                  <a:schemeClr val="accent2">
                    <a:lumMod val="50000"/>
                  </a:schemeClr>
                </a:solidFill>
              </a:rPr>
            </a:br>
            <a:r>
              <a:rPr lang="en-US" sz="2800" dirty="0">
                <a:solidFill>
                  <a:schemeClr val="accent2">
                    <a:lumMod val="50000"/>
                  </a:schemeClr>
                </a:solidFill>
              </a:rPr>
              <a:t>Values</a:t>
            </a:r>
          </a:p>
        </p:txBody>
      </p:sp>
      <p:sp>
        <p:nvSpPr>
          <p:cNvPr id="20" name="TextBox 19"/>
          <p:cNvSpPr txBox="1"/>
          <p:nvPr/>
        </p:nvSpPr>
        <p:spPr>
          <a:xfrm>
            <a:off x="3023579" y="2981980"/>
            <a:ext cx="1015021" cy="523220"/>
          </a:xfrm>
          <a:prstGeom prst="rect">
            <a:avLst/>
          </a:prstGeom>
          <a:noFill/>
        </p:spPr>
        <p:txBody>
          <a:bodyPr wrap="none" rtlCol="0">
            <a:spAutoFit/>
          </a:bodyPr>
          <a:lstStyle/>
          <a:p>
            <a:pPr algn="ctr"/>
            <a:r>
              <a:rPr lang="en-US" sz="2800" dirty="0">
                <a:solidFill>
                  <a:schemeClr val="accent2">
                    <a:lumMod val="50000"/>
                  </a:schemeClr>
                </a:solidFill>
              </a:rPr>
              <a:t>Vision</a:t>
            </a:r>
          </a:p>
        </p:txBody>
      </p:sp>
      <p:sp>
        <p:nvSpPr>
          <p:cNvPr id="21" name="TextBox 20"/>
          <p:cNvSpPr txBox="1"/>
          <p:nvPr/>
        </p:nvSpPr>
        <p:spPr>
          <a:xfrm>
            <a:off x="2895600" y="3591580"/>
            <a:ext cx="1196160" cy="523220"/>
          </a:xfrm>
          <a:prstGeom prst="rect">
            <a:avLst/>
          </a:prstGeom>
          <a:noFill/>
        </p:spPr>
        <p:txBody>
          <a:bodyPr wrap="none" rtlCol="0">
            <a:spAutoFit/>
          </a:bodyPr>
          <a:lstStyle/>
          <a:p>
            <a:pPr algn="ctr"/>
            <a:r>
              <a:rPr lang="en-US" sz="2800" dirty="0" smtClean="0">
                <a:solidFill>
                  <a:schemeClr val="accent2">
                    <a:lumMod val="50000"/>
                  </a:schemeClr>
                </a:solidFill>
              </a:rPr>
              <a:t>Mission</a:t>
            </a:r>
            <a:endParaRPr lang="en-US" sz="2800" dirty="0">
              <a:solidFill>
                <a:schemeClr val="accent2">
                  <a:lumMod val="50000"/>
                </a:schemeClr>
              </a:solidFill>
            </a:endParaRPr>
          </a:p>
        </p:txBody>
      </p:sp>
      <p:sp>
        <p:nvSpPr>
          <p:cNvPr id="22" name="TextBox 21"/>
          <p:cNvSpPr txBox="1"/>
          <p:nvPr/>
        </p:nvSpPr>
        <p:spPr>
          <a:xfrm>
            <a:off x="2819400" y="4277380"/>
            <a:ext cx="1425903" cy="523220"/>
          </a:xfrm>
          <a:prstGeom prst="rect">
            <a:avLst/>
          </a:prstGeom>
          <a:noFill/>
        </p:spPr>
        <p:txBody>
          <a:bodyPr wrap="none" rtlCol="0">
            <a:spAutoFit/>
          </a:bodyPr>
          <a:lstStyle/>
          <a:p>
            <a:pPr algn="ctr"/>
            <a:r>
              <a:rPr lang="en-US" sz="2800" dirty="0" smtClean="0">
                <a:solidFill>
                  <a:schemeClr val="accent2">
                    <a:lumMod val="50000"/>
                  </a:schemeClr>
                </a:solidFill>
              </a:rPr>
              <a:t>Strategy</a:t>
            </a:r>
            <a:endParaRPr lang="en-US" sz="2800" dirty="0">
              <a:solidFill>
                <a:schemeClr val="accent2">
                  <a:lumMod val="50000"/>
                </a:schemeClr>
              </a:solidFill>
            </a:endParaRPr>
          </a:p>
        </p:txBody>
      </p:sp>
      <p:sp>
        <p:nvSpPr>
          <p:cNvPr id="23" name="TextBox 22"/>
          <p:cNvSpPr txBox="1"/>
          <p:nvPr/>
        </p:nvSpPr>
        <p:spPr>
          <a:xfrm>
            <a:off x="2814558" y="4963180"/>
            <a:ext cx="1452642" cy="523220"/>
          </a:xfrm>
          <a:prstGeom prst="rect">
            <a:avLst/>
          </a:prstGeom>
          <a:noFill/>
          <a:ln w="12700">
            <a:noFill/>
          </a:ln>
        </p:spPr>
        <p:txBody>
          <a:bodyPr wrap="none" rtlCol="0">
            <a:spAutoFit/>
          </a:bodyPr>
          <a:lstStyle/>
          <a:p>
            <a:pPr algn="ctr"/>
            <a:r>
              <a:rPr lang="en-US" sz="2800" dirty="0" smtClean="0">
                <a:solidFill>
                  <a:schemeClr val="accent2">
                    <a:lumMod val="50000"/>
                  </a:schemeClr>
                </a:solidFill>
              </a:rPr>
              <a:t>Decisions</a:t>
            </a:r>
            <a:endParaRPr lang="en-US" sz="2800" dirty="0">
              <a:solidFill>
                <a:schemeClr val="accent2">
                  <a:lumMod val="50000"/>
                </a:schemeClr>
              </a:solidFill>
            </a:endParaRPr>
          </a:p>
        </p:txBody>
      </p:sp>
      <p:sp>
        <p:nvSpPr>
          <p:cNvPr id="24" name="Oval 23"/>
          <p:cNvSpPr/>
          <p:nvPr/>
        </p:nvSpPr>
        <p:spPr>
          <a:xfrm>
            <a:off x="1676400" y="1676400"/>
            <a:ext cx="3657600" cy="3962400"/>
          </a:xfrm>
          <a:prstGeom prst="ellipse">
            <a:avLst/>
          </a:prstGeom>
          <a:noFill/>
          <a:ln w="317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50000"/>
                </a:schemeClr>
              </a:solidFill>
            </a:endParaRPr>
          </a:p>
        </p:txBody>
      </p:sp>
      <p:sp>
        <p:nvSpPr>
          <p:cNvPr id="25" name="Oval 24"/>
          <p:cNvSpPr/>
          <p:nvPr/>
        </p:nvSpPr>
        <p:spPr>
          <a:xfrm>
            <a:off x="2057401" y="1676400"/>
            <a:ext cx="2895600" cy="3286780"/>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50000"/>
                </a:schemeClr>
              </a:solidFill>
            </a:endParaRPr>
          </a:p>
        </p:txBody>
      </p:sp>
      <p:sp>
        <p:nvSpPr>
          <p:cNvPr id="26" name="Oval 25"/>
          <p:cNvSpPr/>
          <p:nvPr/>
        </p:nvSpPr>
        <p:spPr>
          <a:xfrm>
            <a:off x="2362201" y="1676400"/>
            <a:ext cx="2362199" cy="2590800"/>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50000"/>
                </a:schemeClr>
              </a:solidFill>
            </a:endParaRPr>
          </a:p>
        </p:txBody>
      </p:sp>
      <p:sp>
        <p:nvSpPr>
          <p:cNvPr id="33" name="Oval 32"/>
          <p:cNvSpPr/>
          <p:nvPr/>
        </p:nvSpPr>
        <p:spPr>
          <a:xfrm>
            <a:off x="2590801" y="1676400"/>
            <a:ext cx="1904999" cy="1905000"/>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50000"/>
                </a:schemeClr>
              </a:solidFill>
            </a:endParaRPr>
          </a:p>
        </p:txBody>
      </p:sp>
      <p:sp>
        <p:nvSpPr>
          <p:cNvPr id="38" name="Oval 37"/>
          <p:cNvSpPr/>
          <p:nvPr/>
        </p:nvSpPr>
        <p:spPr>
          <a:xfrm>
            <a:off x="2819401" y="1676400"/>
            <a:ext cx="1447799" cy="1285220"/>
          </a:xfrm>
          <a:prstGeom prst="ellipse">
            <a:avLst/>
          </a:prstGeom>
          <a:no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50000"/>
                </a:schemeClr>
              </a:solidFill>
            </a:endParaRPr>
          </a:p>
        </p:txBody>
      </p:sp>
      <p:sp>
        <p:nvSpPr>
          <p:cNvPr id="39" name="AutoShape 21"/>
          <p:cNvSpPr>
            <a:spLocks/>
          </p:cNvSpPr>
          <p:nvPr/>
        </p:nvSpPr>
        <p:spPr bwMode="auto">
          <a:xfrm>
            <a:off x="5486400" y="1676400"/>
            <a:ext cx="762000" cy="3962400"/>
          </a:xfrm>
          <a:prstGeom prst="rightBrace">
            <a:avLst>
              <a:gd name="adj1" fmla="val 40000"/>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44" name="Down Arrow 43"/>
          <p:cNvSpPr/>
          <p:nvPr/>
        </p:nvSpPr>
        <p:spPr>
          <a:xfrm>
            <a:off x="3276600" y="5638800"/>
            <a:ext cx="484632" cy="543580"/>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1084217" y="6019800"/>
            <a:ext cx="4935583" cy="584775"/>
          </a:xfrm>
          <a:prstGeom prst="rect">
            <a:avLst/>
          </a:prstGeom>
          <a:noFill/>
          <a:ln w="12700">
            <a:noFill/>
          </a:ln>
        </p:spPr>
        <p:txBody>
          <a:bodyPr wrap="none" rtlCol="0">
            <a:spAutoFit/>
          </a:bodyPr>
          <a:lstStyle/>
          <a:p>
            <a:pPr algn="ctr"/>
            <a:r>
              <a:rPr lang="en-US" sz="3200" dirty="0" smtClean="0">
                <a:solidFill>
                  <a:schemeClr val="accent2">
                    <a:lumMod val="75000"/>
                  </a:schemeClr>
                </a:solidFill>
              </a:rPr>
              <a:t>Objectives through Consensus</a:t>
            </a:r>
            <a:endParaRPr lang="en-US" sz="3200" dirty="0">
              <a:solidFill>
                <a:schemeClr val="accent2">
                  <a:lumMod val="75000"/>
                </a:schemeClr>
              </a:solidFill>
            </a:endParaRPr>
          </a:p>
        </p:txBody>
      </p:sp>
    </p:spTree>
    <p:extLst>
      <p:ext uri="{BB962C8B-B14F-4D97-AF65-F5344CB8AC3E}">
        <p14:creationId xmlns:p14="http://schemas.microsoft.com/office/powerpoint/2010/main" val="212292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Essence of a Strategy</a:t>
            </a:r>
            <a:r>
              <a:rPr lang="en-GB" altLang="en-US" dirty="0" smtClean="0"/>
              <a:t>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Gain and maintain control of destiny</a:t>
            </a:r>
          </a:p>
          <a:p>
            <a:r>
              <a:rPr lang="en-US" sz="3200" dirty="0" smtClean="0"/>
              <a:t>Identify the forces that effect the purpose</a:t>
            </a:r>
          </a:p>
          <a:p>
            <a:pPr lvl="1"/>
            <a:r>
              <a:rPr lang="en-US" sz="2800" dirty="0" smtClean="0"/>
              <a:t>Dependence and influence</a:t>
            </a:r>
          </a:p>
          <a:p>
            <a:r>
              <a:rPr lang="en-US" sz="3200" dirty="0" smtClean="0"/>
              <a:t>Change and/or use force to create degrees of freedom to act </a:t>
            </a:r>
          </a:p>
          <a:p>
            <a:r>
              <a:rPr lang="en-US" sz="3200" dirty="0" smtClean="0"/>
              <a:t>It is about choices and timely decisions</a:t>
            </a:r>
          </a:p>
        </p:txBody>
      </p:sp>
      <p:sp>
        <p:nvSpPr>
          <p:cNvPr id="4" name="TextBox 3"/>
          <p:cNvSpPr txBox="1"/>
          <p:nvPr/>
        </p:nvSpPr>
        <p:spPr>
          <a:xfrm>
            <a:off x="685800" y="6172200"/>
            <a:ext cx="7949036" cy="338554"/>
          </a:xfrm>
          <a:prstGeom prst="rect">
            <a:avLst/>
          </a:prstGeom>
          <a:noFill/>
        </p:spPr>
        <p:txBody>
          <a:bodyPr wrap="none" rtlCol="0">
            <a:spAutoFit/>
          </a:bodyPr>
          <a:lstStyle/>
          <a:p>
            <a:r>
              <a:rPr lang="en-US" sz="1600" dirty="0"/>
              <a:t>Source: Burgelman, R.A., Strategy is Destiny: How Strategy making Shapes a Company’s Future</a:t>
            </a:r>
            <a:r>
              <a:rPr lang="en-US" sz="1600" dirty="0" smtClean="0"/>
              <a:t>.</a:t>
            </a:r>
            <a:endParaRPr lang="en-US" sz="1600" dirty="0"/>
          </a:p>
        </p:txBody>
      </p:sp>
    </p:spTree>
    <p:extLst>
      <p:ext uri="{BB962C8B-B14F-4D97-AF65-F5344CB8AC3E}">
        <p14:creationId xmlns:p14="http://schemas.microsoft.com/office/powerpoint/2010/main" val="3503471699"/>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Components of a Strategy</a:t>
            </a:r>
            <a:r>
              <a:rPr lang="en-GB" altLang="en-US" dirty="0" smtClean="0"/>
              <a:t> </a:t>
            </a:r>
            <a:endParaRPr lang="en-GB" altLang="en-US" dirty="0"/>
          </a:p>
        </p:txBody>
      </p:sp>
      <p:sp>
        <p:nvSpPr>
          <p:cNvPr id="19459" name="Rectangle 3"/>
          <p:cNvSpPr>
            <a:spLocks noGrp="1" noChangeArrowheads="1"/>
          </p:cNvSpPr>
          <p:nvPr>
            <p:ph sz="quarter" idx="1"/>
          </p:nvPr>
        </p:nvSpPr>
        <p:spPr>
          <a:xfrm>
            <a:off x="612648" y="1600200"/>
            <a:ext cx="8153400" cy="4800600"/>
          </a:xfrm>
        </p:spPr>
        <p:txBody>
          <a:bodyPr>
            <a:noAutofit/>
          </a:bodyPr>
          <a:lstStyle/>
          <a:p>
            <a:r>
              <a:rPr lang="en-US" sz="3200" dirty="0" smtClean="0"/>
              <a:t>Where are we? Where do we want to be? </a:t>
            </a:r>
          </a:p>
          <a:p>
            <a:pPr lvl="1"/>
            <a:r>
              <a:rPr lang="en-US" sz="2800" dirty="0" smtClean="0"/>
              <a:t>Goals and Objective</a:t>
            </a:r>
          </a:p>
          <a:p>
            <a:r>
              <a:rPr lang="en-US" sz="3200" dirty="0" smtClean="0"/>
              <a:t>How do we get there?</a:t>
            </a:r>
          </a:p>
          <a:p>
            <a:pPr lvl="1"/>
            <a:r>
              <a:rPr lang="en-US" sz="2800" dirty="0" smtClean="0"/>
              <a:t>Programs and target audience</a:t>
            </a:r>
          </a:p>
          <a:p>
            <a:pPr lvl="1"/>
            <a:r>
              <a:rPr lang="en-US" sz="2800" dirty="0" smtClean="0"/>
              <a:t>Scope and focus of activities</a:t>
            </a:r>
          </a:p>
          <a:p>
            <a:r>
              <a:rPr lang="en-US" sz="3200" dirty="0" smtClean="0"/>
              <a:t>How will we succeed? </a:t>
            </a:r>
          </a:p>
          <a:p>
            <a:pPr lvl="1"/>
            <a:r>
              <a:rPr lang="en-US" sz="2800" dirty="0" smtClean="0"/>
              <a:t>Competitive advantage</a:t>
            </a:r>
          </a:p>
          <a:p>
            <a:r>
              <a:rPr lang="en-US" sz="3200" dirty="0" smtClean="0"/>
              <a:t>Why will this give the desired result?  </a:t>
            </a:r>
          </a:p>
          <a:p>
            <a:pPr lvl="1"/>
            <a:r>
              <a:rPr lang="en-US" sz="2800" dirty="0" smtClean="0"/>
              <a:t>The Logic</a:t>
            </a:r>
          </a:p>
        </p:txBody>
      </p:sp>
    </p:spTree>
    <p:extLst>
      <p:ext uri="{BB962C8B-B14F-4D97-AF65-F5344CB8AC3E}">
        <p14:creationId xmlns:p14="http://schemas.microsoft.com/office/powerpoint/2010/main" val="4238358854"/>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3432175"/>
            <a:ext cx="7239000" cy="2282825"/>
          </a:xfrm>
        </p:spPr>
        <p:txBody>
          <a:bodyPr>
            <a:normAutofit/>
          </a:bodyPr>
          <a:lstStyle/>
          <a:p>
            <a:r>
              <a:rPr lang="en-US" sz="3600" dirty="0"/>
              <a:t>“Strategic planning is thinking about a </a:t>
            </a:r>
            <a:r>
              <a:rPr lang="en-US" sz="3600" dirty="0" smtClean="0"/>
              <a:t>plan of choices</a:t>
            </a:r>
            <a:r>
              <a:rPr lang="en-US" sz="3600" dirty="0"/>
              <a:t> and choosing to stick with your thinking</a:t>
            </a:r>
            <a:r>
              <a:rPr lang="en-US" sz="3600" dirty="0" smtClean="0"/>
              <a:t>”</a:t>
            </a:r>
            <a:endParaRPr lang="en-US" sz="3600" dirty="0"/>
          </a:p>
        </p:txBody>
      </p:sp>
      <p:sp>
        <p:nvSpPr>
          <p:cNvPr id="19458" name="Rectangle 2"/>
          <p:cNvSpPr>
            <a:spLocks noGrp="1" noChangeArrowheads="1"/>
          </p:cNvSpPr>
          <p:nvPr>
            <p:ph type="title"/>
          </p:nvPr>
        </p:nvSpPr>
        <p:spPr/>
        <p:txBody>
          <a:bodyPr/>
          <a:lstStyle/>
          <a:p>
            <a:r>
              <a:rPr lang="en-US" dirty="0" smtClean="0"/>
              <a:t>Strategic Planning</a:t>
            </a:r>
            <a:endParaRPr lang="en-GB" altLang="en-US" dirty="0"/>
          </a:p>
        </p:txBody>
      </p:sp>
    </p:spTree>
    <p:extLst>
      <p:ext uri="{BB962C8B-B14F-4D97-AF65-F5344CB8AC3E}">
        <p14:creationId xmlns:p14="http://schemas.microsoft.com/office/powerpoint/2010/main" val="1306959541"/>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179388" y="533400"/>
            <a:ext cx="8785225" cy="749300"/>
          </a:xfrm>
          <a:noFill/>
          <a:ln/>
        </p:spPr>
        <p:txBody>
          <a:bodyPr lIns="90488" tIns="44450" rIns="90488" bIns="44450" anchor="b">
            <a:noAutofit/>
          </a:bodyPr>
          <a:lstStyle/>
          <a:p>
            <a:pPr eaLnBrk="0" hangingPunct="0"/>
            <a:r>
              <a:rPr lang="en-US" altLang="en-US" dirty="0"/>
              <a:t>The </a:t>
            </a:r>
            <a:r>
              <a:rPr lang="en-US" altLang="en-US" dirty="0" smtClean="0"/>
              <a:t>Business School Service Model</a:t>
            </a:r>
            <a:endParaRPr lang="en-US" altLang="en-US" dirty="0"/>
          </a:p>
        </p:txBody>
      </p:sp>
      <p:grpSp>
        <p:nvGrpSpPr>
          <p:cNvPr id="16394" name="Group 10"/>
          <p:cNvGrpSpPr>
            <a:grpSpLocks/>
          </p:cNvGrpSpPr>
          <p:nvPr/>
        </p:nvGrpSpPr>
        <p:grpSpPr bwMode="auto">
          <a:xfrm>
            <a:off x="4535488" y="3308350"/>
            <a:ext cx="2760662" cy="2032000"/>
            <a:chOff x="2043" y="2063"/>
            <a:chExt cx="1739" cy="1280"/>
          </a:xfrm>
        </p:grpSpPr>
        <p:sp>
          <p:nvSpPr>
            <p:cNvPr id="16390" name="Oval 6"/>
            <p:cNvSpPr>
              <a:spLocks noChangeArrowheads="1"/>
            </p:cNvSpPr>
            <p:nvPr/>
          </p:nvSpPr>
          <p:spPr bwMode="auto">
            <a:xfrm>
              <a:off x="2399" y="2314"/>
              <a:ext cx="1028" cy="1029"/>
            </a:xfrm>
            <a:prstGeom prst="ellipse">
              <a:avLst/>
            </a:prstGeom>
            <a:solidFill>
              <a:srgbClr val="FFC891"/>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altLang="en-US" sz="2100" dirty="0">
                  <a:latin typeface="Arial" panose="020B0604020202020204" pitchFamily="34" charset="0"/>
                </a:rPr>
                <a:t>The</a:t>
              </a:r>
            </a:p>
            <a:p>
              <a:pPr algn="ctr" eaLnBrk="0" hangingPunct="0"/>
              <a:r>
                <a:rPr lang="en-US" altLang="en-US" sz="2100" dirty="0" smtClean="0">
                  <a:latin typeface="Arial" panose="020B0604020202020204" pitchFamily="34" charset="0"/>
                </a:rPr>
                <a:t>Business</a:t>
              </a:r>
              <a:br>
                <a:rPr lang="en-US" altLang="en-US" sz="2100" dirty="0" smtClean="0">
                  <a:latin typeface="Arial" panose="020B0604020202020204" pitchFamily="34" charset="0"/>
                </a:rPr>
              </a:br>
              <a:r>
                <a:rPr lang="en-US" altLang="en-US" sz="2100" dirty="0" smtClean="0">
                  <a:latin typeface="Arial" panose="020B0604020202020204" pitchFamily="34" charset="0"/>
                </a:rPr>
                <a:t>School</a:t>
              </a:r>
              <a:endParaRPr lang="en-US" altLang="en-US" dirty="0"/>
            </a:p>
          </p:txBody>
        </p:sp>
        <p:sp>
          <p:nvSpPr>
            <p:cNvPr id="16391" name="Line 7"/>
            <p:cNvSpPr>
              <a:spLocks noChangeShapeType="1"/>
            </p:cNvSpPr>
            <p:nvPr/>
          </p:nvSpPr>
          <p:spPr bwMode="auto">
            <a:xfrm>
              <a:off x="2913" y="2063"/>
              <a:ext cx="0" cy="239"/>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392" name="Line 8"/>
            <p:cNvSpPr>
              <a:spLocks noChangeShapeType="1"/>
            </p:cNvSpPr>
            <p:nvPr/>
          </p:nvSpPr>
          <p:spPr bwMode="auto">
            <a:xfrm flipV="1">
              <a:off x="2043" y="3053"/>
              <a:ext cx="395" cy="226"/>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393" name="Line 9"/>
            <p:cNvSpPr>
              <a:spLocks noChangeShapeType="1"/>
            </p:cNvSpPr>
            <p:nvPr/>
          </p:nvSpPr>
          <p:spPr bwMode="auto">
            <a:xfrm>
              <a:off x="3387" y="3071"/>
              <a:ext cx="395" cy="194"/>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6401" name="Group 17"/>
          <p:cNvGrpSpPr>
            <a:grpSpLocks/>
          </p:cNvGrpSpPr>
          <p:nvPr/>
        </p:nvGrpSpPr>
        <p:grpSpPr bwMode="auto">
          <a:xfrm>
            <a:off x="3124200" y="1649412"/>
            <a:ext cx="5584825" cy="4979988"/>
            <a:chOff x="1154" y="1018"/>
            <a:chExt cx="3518" cy="3137"/>
          </a:xfrm>
        </p:grpSpPr>
        <p:sp>
          <p:nvSpPr>
            <p:cNvPr id="16395" name="Oval 11"/>
            <p:cNvSpPr>
              <a:spLocks noChangeArrowheads="1"/>
            </p:cNvSpPr>
            <p:nvPr/>
          </p:nvSpPr>
          <p:spPr bwMode="auto">
            <a:xfrm>
              <a:off x="2399" y="1018"/>
              <a:ext cx="1028" cy="1029"/>
            </a:xfrm>
            <a:prstGeom prst="ellipse">
              <a:avLst/>
            </a:prstGeom>
            <a:solidFill>
              <a:srgbClr val="A6F695"/>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altLang="en-US" sz="2100" dirty="0">
                  <a:latin typeface="Arial" panose="020B0604020202020204" pitchFamily="34" charset="0"/>
                </a:rPr>
                <a:t>The Service</a:t>
              </a:r>
            </a:p>
            <a:p>
              <a:pPr algn="ctr" eaLnBrk="0" hangingPunct="0"/>
              <a:r>
                <a:rPr lang="en-US" altLang="en-US" sz="2100" dirty="0">
                  <a:latin typeface="Arial" panose="020B0604020202020204" pitchFamily="34" charset="0"/>
                </a:rPr>
                <a:t>Strategy</a:t>
              </a:r>
            </a:p>
          </p:txBody>
        </p:sp>
        <p:sp>
          <p:nvSpPr>
            <p:cNvPr id="16396" name="Oval 12"/>
            <p:cNvSpPr>
              <a:spLocks noChangeArrowheads="1"/>
            </p:cNvSpPr>
            <p:nvPr/>
          </p:nvSpPr>
          <p:spPr bwMode="auto">
            <a:xfrm>
              <a:off x="3643" y="3126"/>
              <a:ext cx="1029" cy="1029"/>
            </a:xfrm>
            <a:prstGeom prst="ellipse">
              <a:avLst/>
            </a:prstGeom>
            <a:solidFill>
              <a:srgbClr val="A6F695"/>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altLang="en-US" sz="2100" dirty="0">
                  <a:latin typeface="Arial" panose="020B0604020202020204" pitchFamily="34" charset="0"/>
                </a:rPr>
                <a:t>The</a:t>
              </a:r>
            </a:p>
            <a:p>
              <a:pPr algn="ctr" eaLnBrk="0" hangingPunct="0"/>
              <a:r>
                <a:rPr lang="en-US" altLang="en-US" sz="2100" dirty="0">
                  <a:latin typeface="Arial" panose="020B0604020202020204" pitchFamily="34" charset="0"/>
                </a:rPr>
                <a:t>People</a:t>
              </a:r>
              <a:endParaRPr lang="en-US" altLang="en-US" dirty="0"/>
            </a:p>
          </p:txBody>
        </p:sp>
        <p:sp>
          <p:nvSpPr>
            <p:cNvPr id="16397" name="Oval 13"/>
            <p:cNvSpPr>
              <a:spLocks noChangeArrowheads="1"/>
            </p:cNvSpPr>
            <p:nvPr/>
          </p:nvSpPr>
          <p:spPr bwMode="auto">
            <a:xfrm>
              <a:off x="1154" y="3126"/>
              <a:ext cx="1029" cy="1029"/>
            </a:xfrm>
            <a:prstGeom prst="ellipse">
              <a:avLst/>
            </a:prstGeom>
            <a:solidFill>
              <a:srgbClr val="A6F695"/>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r>
                <a:rPr lang="en-US" altLang="en-US" sz="2100" dirty="0">
                  <a:latin typeface="Arial" panose="020B0604020202020204" pitchFamily="34" charset="0"/>
                </a:rPr>
                <a:t>The</a:t>
              </a:r>
            </a:p>
            <a:p>
              <a:pPr algn="ctr" eaLnBrk="0" hangingPunct="0"/>
              <a:r>
                <a:rPr lang="en-US" altLang="en-US" sz="2100" dirty="0">
                  <a:latin typeface="Arial" panose="020B0604020202020204" pitchFamily="34" charset="0"/>
                </a:rPr>
                <a:t>Systems</a:t>
              </a:r>
            </a:p>
          </p:txBody>
        </p:sp>
        <p:sp>
          <p:nvSpPr>
            <p:cNvPr id="16398" name="Line 14"/>
            <p:cNvSpPr>
              <a:spLocks noChangeShapeType="1"/>
            </p:cNvSpPr>
            <p:nvPr/>
          </p:nvSpPr>
          <p:spPr bwMode="auto">
            <a:xfrm>
              <a:off x="2199" y="3639"/>
              <a:ext cx="1432" cy="0"/>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399" name="Line 15"/>
            <p:cNvSpPr>
              <a:spLocks noChangeShapeType="1"/>
            </p:cNvSpPr>
            <p:nvPr/>
          </p:nvSpPr>
          <p:spPr bwMode="auto">
            <a:xfrm flipV="1">
              <a:off x="1678" y="1892"/>
              <a:ext cx="857" cy="1236"/>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400" name="Line 16"/>
            <p:cNvSpPr>
              <a:spLocks noChangeShapeType="1"/>
            </p:cNvSpPr>
            <p:nvPr/>
          </p:nvSpPr>
          <p:spPr bwMode="auto">
            <a:xfrm>
              <a:off x="3291" y="1910"/>
              <a:ext cx="858" cy="1204"/>
            </a:xfrm>
            <a:prstGeom prst="line">
              <a:avLst/>
            </a:prstGeom>
            <a:noFill/>
            <a:ln w="254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6402" name="Text Box 18"/>
          <p:cNvSpPr txBox="1">
            <a:spLocks noChangeArrowheads="1"/>
          </p:cNvSpPr>
          <p:nvPr/>
        </p:nvSpPr>
        <p:spPr bwMode="auto">
          <a:xfrm>
            <a:off x="533400" y="1801812"/>
            <a:ext cx="3429001" cy="2677656"/>
          </a:xfrm>
          <a:prstGeom prst="rect">
            <a:avLst/>
          </a:prstGeom>
          <a:solidFill>
            <a:schemeClr val="accent1"/>
          </a:solidFill>
          <a:ln w="9525">
            <a:solidFill>
              <a:schemeClr val="tx1"/>
            </a:solidFill>
            <a:miter lim="800000"/>
            <a:headEnd type="none" w="sm" len="sm"/>
            <a:tailEnd type="none" w="sm" len="sm"/>
          </a:ln>
          <a:effectLst>
            <a:outerShdw dist="107763" dir="2700000" algn="ctr" rotWithShape="0">
              <a:schemeClr val="bg2"/>
            </a:outerShdw>
          </a:effectLst>
        </p:spPr>
        <p:txBody>
          <a:bodyPr wrap="square">
            <a:spAutoFit/>
          </a:bodyPr>
          <a:lstStyle/>
          <a:p>
            <a:pPr>
              <a:spcBef>
                <a:spcPct val="50000"/>
              </a:spcBef>
            </a:pPr>
            <a:r>
              <a:rPr lang="en-US" altLang="en-US" sz="2400" dirty="0">
                <a:solidFill>
                  <a:schemeClr val="tx1">
                    <a:lumMod val="85000"/>
                    <a:lumOff val="15000"/>
                  </a:schemeClr>
                </a:solidFill>
              </a:rPr>
              <a:t>A philosophical view </a:t>
            </a:r>
            <a:r>
              <a:rPr lang="en-US" altLang="en-US" sz="2400" dirty="0" smtClean="0">
                <a:solidFill>
                  <a:schemeClr val="tx1">
                    <a:lumMod val="85000"/>
                    <a:lumOff val="15000"/>
                  </a:schemeClr>
                </a:solidFill>
              </a:rPr>
              <a:t> </a:t>
            </a:r>
            <a:r>
              <a:rPr lang="en-US" altLang="en-US" sz="2400" dirty="0">
                <a:solidFill>
                  <a:schemeClr val="tx1">
                    <a:lumMod val="85000"/>
                    <a:lumOff val="15000"/>
                  </a:schemeClr>
                </a:solidFill>
              </a:rPr>
              <a:t>suggests the </a:t>
            </a:r>
            <a:r>
              <a:rPr lang="en-US" altLang="en-US" sz="2400" dirty="0" smtClean="0">
                <a:solidFill>
                  <a:schemeClr val="tx1">
                    <a:lumMod val="85000"/>
                    <a:lumOff val="15000"/>
                  </a:schemeClr>
                </a:solidFill>
              </a:rPr>
              <a:t>organization exists </a:t>
            </a:r>
            <a:r>
              <a:rPr lang="en-US" altLang="en-US" sz="2400" dirty="0">
                <a:solidFill>
                  <a:schemeClr val="tx1">
                    <a:lumMod val="85000"/>
                    <a:lumOff val="15000"/>
                  </a:schemeClr>
                </a:solidFill>
              </a:rPr>
              <a:t>to serve the </a:t>
            </a:r>
            <a:r>
              <a:rPr lang="en-US" altLang="en-US" sz="2400" dirty="0" smtClean="0">
                <a:solidFill>
                  <a:schemeClr val="tx1">
                    <a:lumMod val="85000"/>
                    <a:lumOff val="15000"/>
                  </a:schemeClr>
                </a:solidFill>
              </a:rPr>
              <a:t>mission of the business school, </a:t>
            </a:r>
            <a:r>
              <a:rPr lang="en-US" altLang="en-US" sz="2400" dirty="0">
                <a:solidFill>
                  <a:schemeClr val="tx1">
                    <a:lumMod val="85000"/>
                    <a:lumOff val="15000"/>
                  </a:schemeClr>
                </a:solidFill>
              </a:rPr>
              <a:t>and the </a:t>
            </a:r>
            <a:r>
              <a:rPr lang="en-US" altLang="en-US" sz="2400" dirty="0" smtClean="0">
                <a:solidFill>
                  <a:schemeClr val="tx1">
                    <a:lumMod val="85000"/>
                    <a:lumOff val="15000"/>
                  </a:schemeClr>
                </a:solidFill>
              </a:rPr>
              <a:t>systems, faculty </a:t>
            </a:r>
            <a:r>
              <a:rPr lang="en-US" altLang="en-US" sz="2400" dirty="0">
                <a:solidFill>
                  <a:schemeClr val="tx1">
                    <a:lumMod val="85000"/>
                    <a:lumOff val="15000"/>
                  </a:schemeClr>
                </a:solidFill>
              </a:rPr>
              <a:t>and </a:t>
            </a:r>
            <a:r>
              <a:rPr lang="en-US" altLang="en-US" sz="2400" dirty="0" smtClean="0">
                <a:solidFill>
                  <a:schemeClr val="tx1">
                    <a:lumMod val="85000"/>
                    <a:lumOff val="15000"/>
                  </a:schemeClr>
                </a:solidFill>
              </a:rPr>
              <a:t>staff exist </a:t>
            </a:r>
            <a:r>
              <a:rPr lang="en-US" altLang="en-US" sz="2400" dirty="0">
                <a:solidFill>
                  <a:schemeClr val="tx1">
                    <a:lumMod val="85000"/>
                    <a:lumOff val="15000"/>
                  </a:schemeClr>
                </a:solidFill>
              </a:rPr>
              <a:t>to facilitate the process of </a:t>
            </a:r>
            <a:r>
              <a:rPr lang="en-US" altLang="en-US" sz="2400" dirty="0" smtClean="0">
                <a:solidFill>
                  <a:schemeClr val="tx1">
                    <a:lumMod val="85000"/>
                    <a:lumOff val="15000"/>
                  </a:schemeClr>
                </a:solidFill>
              </a:rPr>
              <a:t>service</a:t>
            </a:r>
            <a:endParaRPr lang="en-US" altLang="en-US" sz="2400" dirty="0">
              <a:solidFill>
                <a:schemeClr val="tx1">
                  <a:lumMod val="85000"/>
                  <a:lumOff val="15000"/>
                </a:schemeClr>
              </a:solidFill>
            </a:endParaRPr>
          </a:p>
        </p:txBody>
      </p:sp>
    </p:spTree>
    <p:extLst>
      <p:ext uri="{BB962C8B-B14F-4D97-AF65-F5344CB8AC3E}">
        <p14:creationId xmlns:p14="http://schemas.microsoft.com/office/powerpoint/2010/main" val="2075174071"/>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6401"/>
                                        </p:tgtEl>
                                        <p:attrNameLst>
                                          <p:attrName>style.visibility</p:attrName>
                                        </p:attrNameLst>
                                      </p:cBhvr>
                                      <p:to>
                                        <p:strVal val="visible"/>
                                      </p:to>
                                    </p:set>
                                    <p:anim calcmode="lin" valueType="num">
                                      <p:cBhvr additive="base">
                                        <p:cTn id="7" dur="500" fill="hold"/>
                                        <p:tgtEl>
                                          <p:spTgt spid="16401"/>
                                        </p:tgtEl>
                                        <p:attrNameLst>
                                          <p:attrName>ppt_x</p:attrName>
                                        </p:attrNameLst>
                                      </p:cBhvr>
                                      <p:tavLst>
                                        <p:tav tm="0">
                                          <p:val>
                                            <p:strVal val="0-#ppt_w/2"/>
                                          </p:val>
                                        </p:tav>
                                        <p:tav tm="100000">
                                          <p:val>
                                            <p:strVal val="#ppt_x"/>
                                          </p:val>
                                        </p:tav>
                                      </p:tavLst>
                                    </p:anim>
                                    <p:anim calcmode="lin" valueType="num">
                                      <p:cBhvr additive="base">
                                        <p:cTn id="8" dur="500" fill="hold"/>
                                        <p:tgtEl>
                                          <p:spTgt spid="1640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402"/>
                                        </p:tgtEl>
                                        <p:attrNameLst>
                                          <p:attrName>style.visibility</p:attrName>
                                        </p:attrNameLst>
                                      </p:cBhvr>
                                      <p:to>
                                        <p:strVal val="visible"/>
                                      </p:to>
                                    </p:set>
                                    <p:anim calcmode="lin" valueType="num">
                                      <p:cBhvr additive="base">
                                        <p:cTn id="13" dur="500" fill="hold"/>
                                        <p:tgtEl>
                                          <p:spTgt spid="16402"/>
                                        </p:tgtEl>
                                        <p:attrNameLst>
                                          <p:attrName>ppt_x</p:attrName>
                                        </p:attrNameLst>
                                      </p:cBhvr>
                                      <p:tavLst>
                                        <p:tav tm="0">
                                          <p:val>
                                            <p:strVal val="0-#ppt_w/2"/>
                                          </p:val>
                                        </p:tav>
                                        <p:tav tm="100000">
                                          <p:val>
                                            <p:strVal val="#ppt_x"/>
                                          </p:val>
                                        </p:tav>
                                      </p:tavLst>
                                    </p:anim>
                                    <p:anim calcmode="lin" valueType="num">
                                      <p:cBhvr additive="base">
                                        <p:cTn id="14" dur="500" fill="hold"/>
                                        <p:tgtEl>
                                          <p:spTgt spid="164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2"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ltLang="en-US" dirty="0" smtClean="0"/>
              <a:t>Process of Strategic Planning</a:t>
            </a:r>
            <a:endParaRPr lang="en-GB" altLang="en-US" dirty="0"/>
          </a:p>
        </p:txBody>
      </p:sp>
      <p:pic>
        <p:nvPicPr>
          <p:cNvPr id="4" name="Content Placeholder 3"/>
          <p:cNvPicPr>
            <a:picLocks noGrp="1" noChangeAspect="1"/>
          </p:cNvPicPr>
          <p:nvPr>
            <p:ph sz="quarter" idx="1"/>
          </p:nvPr>
        </p:nvPicPr>
        <p:blipFill>
          <a:blip r:embed="rId2"/>
          <a:stretch>
            <a:fillRect/>
          </a:stretch>
        </p:blipFill>
        <p:spPr>
          <a:xfrm>
            <a:off x="1371600" y="1631461"/>
            <a:ext cx="6479292" cy="5226539"/>
          </a:xfrm>
          <a:prstGeom prst="rect">
            <a:avLst/>
          </a:prstGeom>
          <a:ln>
            <a:noFill/>
          </a:ln>
          <a:effectLst>
            <a:glow rad="228600">
              <a:schemeClr val="accent1">
                <a:satMod val="175000"/>
                <a:alpha val="40000"/>
              </a:schemeClr>
            </a:glow>
            <a:softEdge rad="112500"/>
          </a:effectLst>
        </p:spPr>
      </p:pic>
    </p:spTree>
    <p:extLst>
      <p:ext uri="{BB962C8B-B14F-4D97-AF65-F5344CB8AC3E}">
        <p14:creationId xmlns:p14="http://schemas.microsoft.com/office/powerpoint/2010/main" val="1344219259"/>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5362</TotalTime>
  <Words>896</Words>
  <Application>Microsoft Office PowerPoint</Application>
  <PresentationFormat>On-screen Show (4:3)</PresentationFormat>
  <Paragraphs>131</Paragraphs>
  <Slides>22</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Tw Cen MT</vt:lpstr>
      <vt:lpstr>Wingdings</vt:lpstr>
      <vt:lpstr>Wingdings 2</vt:lpstr>
      <vt:lpstr>Median</vt:lpstr>
      <vt:lpstr>Custom Design</vt:lpstr>
      <vt:lpstr>Essential Features of a Business School Strategic Plan</vt:lpstr>
      <vt:lpstr>Strategy</vt:lpstr>
      <vt:lpstr>Outline </vt:lpstr>
      <vt:lpstr>Framework of Strategy</vt:lpstr>
      <vt:lpstr>Essence of a Strategy </vt:lpstr>
      <vt:lpstr>Components of a Strategy </vt:lpstr>
      <vt:lpstr>Strategic Planning</vt:lpstr>
      <vt:lpstr>The Business School Service Model</vt:lpstr>
      <vt:lpstr>Process of Strategic Planning</vt:lpstr>
      <vt:lpstr>Process of Strategic Planning</vt:lpstr>
      <vt:lpstr>Main Steps of Strategic Planning</vt:lpstr>
      <vt:lpstr>Components of a Strategic Plan</vt:lpstr>
      <vt:lpstr>IBA Karachi </vt:lpstr>
      <vt:lpstr>NUST Business School</vt:lpstr>
      <vt:lpstr>UCP Business School</vt:lpstr>
      <vt:lpstr>CBM of loBM Karachi</vt:lpstr>
      <vt:lpstr>Mission Statement </vt:lpstr>
      <vt:lpstr>Goals and Initiatives</vt:lpstr>
      <vt:lpstr>Implementation and Monitoring</vt:lpstr>
      <vt:lpstr>Common Difficulties in the Implementation of a Strategic Plan</vt:lpstr>
      <vt:lpstr>Concluding Thought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Shaukat Brah</dc:creator>
  <cp:lastModifiedBy>Shaukat Brah</cp:lastModifiedBy>
  <cp:revision>355</cp:revision>
  <cp:lastPrinted>2017-04-19T11:53:00Z</cp:lastPrinted>
  <dcterms:created xsi:type="dcterms:W3CDTF">2010-08-15T06:26:49Z</dcterms:created>
  <dcterms:modified xsi:type="dcterms:W3CDTF">2017-04-25T11:32:14Z</dcterms:modified>
</cp:coreProperties>
</file>